
<file path=[Content_Types].xml><?xml version="1.0" encoding="utf-8"?>
<Types xmlns="http://schemas.openxmlformats.org/package/2006/content-types">
  <Default Extension="jpeg" ContentType="image/jpeg"/>
  <Default Extension="jpg" ContentType="image/jpeg"/>
  <Default Extension="png" ContentType="image/png"/>
  <Default Extension="png&amp;rs=_tccTw2MgxYfdxRYmYOB6Dr5NBr1fpaT6WNTxe_sWXs2htM1BhF_r5nAtRVDWvfToaaRx+2JxzErLvPHd3k+HVZCH_H94jO3WzJ4t9912adlubEDyeKjuNoEf0Q46R4XldLfEeqODaQbhJif24xVbw=="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3"/>
  </p:notesMasterIdLst>
  <p:sldIdLst>
    <p:sldId id="256" r:id="rId2"/>
    <p:sldId id="257" r:id="rId3"/>
    <p:sldId id="258" r:id="rId4"/>
    <p:sldId id="259" r:id="rId5"/>
    <p:sldId id="261" r:id="rId6"/>
    <p:sldId id="262" r:id="rId7"/>
    <p:sldId id="264" r:id="rId8"/>
    <p:sldId id="270" r:id="rId9"/>
    <p:sldId id="265" r:id="rId10"/>
    <p:sldId id="269" r:id="rId11"/>
    <p:sldId id="266" r:id="rId12"/>
    <p:sldId id="267" r:id="rId13"/>
    <p:sldId id="279" r:id="rId14"/>
    <p:sldId id="271" r:id="rId15"/>
    <p:sldId id="272" r:id="rId16"/>
    <p:sldId id="273" r:id="rId17"/>
    <p:sldId id="274" r:id="rId18"/>
    <p:sldId id="278"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retazzo" userId="075c53eaa8d91b2b" providerId="LiveId" clId="{D7B15ABB-98A9-4E79-AEAE-DA25F80143EA}"/>
    <pc:docChg chg="undo custSel addSld modSld">
      <pc:chgData name="Laura Cretazzo" userId="075c53eaa8d91b2b" providerId="LiveId" clId="{D7B15ABB-98A9-4E79-AEAE-DA25F80143EA}" dt="2021-11-15T09:41:02.711" v="1113" actId="6549"/>
      <pc:docMkLst>
        <pc:docMk/>
      </pc:docMkLst>
      <pc:sldChg chg="modSp mod">
        <pc:chgData name="Laura Cretazzo" userId="075c53eaa8d91b2b" providerId="LiveId" clId="{D7B15ABB-98A9-4E79-AEAE-DA25F80143EA}" dt="2021-11-15T09:31:38.707" v="1003" actId="14100"/>
        <pc:sldMkLst>
          <pc:docMk/>
          <pc:sldMk cId="2334989860" sldId="257"/>
        </pc:sldMkLst>
        <pc:spChg chg="mod">
          <ac:chgData name="Laura Cretazzo" userId="075c53eaa8d91b2b" providerId="LiveId" clId="{D7B15ABB-98A9-4E79-AEAE-DA25F80143EA}" dt="2021-11-15T09:31:38.707" v="1003" actId="14100"/>
          <ac:spMkLst>
            <pc:docMk/>
            <pc:sldMk cId="2334989860" sldId="257"/>
            <ac:spMk id="2" creationId="{3B07B0BC-97B5-4754-B653-298230735356}"/>
          </ac:spMkLst>
        </pc:spChg>
      </pc:sldChg>
      <pc:sldChg chg="modSp mod">
        <pc:chgData name="Laura Cretazzo" userId="075c53eaa8d91b2b" providerId="LiveId" clId="{D7B15ABB-98A9-4E79-AEAE-DA25F80143EA}" dt="2021-11-15T09:32:10.563" v="1007" actId="1076"/>
        <pc:sldMkLst>
          <pc:docMk/>
          <pc:sldMk cId="1384366181" sldId="259"/>
        </pc:sldMkLst>
        <pc:spChg chg="mod">
          <ac:chgData name="Laura Cretazzo" userId="075c53eaa8d91b2b" providerId="LiveId" clId="{D7B15ABB-98A9-4E79-AEAE-DA25F80143EA}" dt="2021-11-15T09:32:10.563" v="1007" actId="1076"/>
          <ac:spMkLst>
            <pc:docMk/>
            <pc:sldMk cId="1384366181" sldId="259"/>
            <ac:spMk id="2" creationId="{8B94EA6F-A26F-49C6-99D3-132964EA04AB}"/>
          </ac:spMkLst>
        </pc:spChg>
      </pc:sldChg>
      <pc:sldChg chg="modSp mod">
        <pc:chgData name="Laura Cretazzo" userId="075c53eaa8d91b2b" providerId="LiveId" clId="{D7B15ABB-98A9-4E79-AEAE-DA25F80143EA}" dt="2021-11-15T09:32:18.880" v="1009" actId="122"/>
        <pc:sldMkLst>
          <pc:docMk/>
          <pc:sldMk cId="3835196352" sldId="261"/>
        </pc:sldMkLst>
        <pc:spChg chg="mod">
          <ac:chgData name="Laura Cretazzo" userId="075c53eaa8d91b2b" providerId="LiveId" clId="{D7B15ABB-98A9-4E79-AEAE-DA25F80143EA}" dt="2021-11-15T09:32:18.880" v="1009" actId="122"/>
          <ac:spMkLst>
            <pc:docMk/>
            <pc:sldMk cId="3835196352" sldId="261"/>
            <ac:spMk id="2" creationId="{5F74F08C-E2D4-443D-B39F-6ADEABF81C0F}"/>
          </ac:spMkLst>
        </pc:spChg>
      </pc:sldChg>
      <pc:sldChg chg="modSp mod">
        <pc:chgData name="Laura Cretazzo" userId="075c53eaa8d91b2b" providerId="LiveId" clId="{D7B15ABB-98A9-4E79-AEAE-DA25F80143EA}" dt="2021-11-15T09:34:44.627" v="1031" actId="313"/>
        <pc:sldMkLst>
          <pc:docMk/>
          <pc:sldMk cId="3292307964" sldId="262"/>
        </pc:sldMkLst>
        <pc:spChg chg="mod">
          <ac:chgData name="Laura Cretazzo" userId="075c53eaa8d91b2b" providerId="LiveId" clId="{D7B15ABB-98A9-4E79-AEAE-DA25F80143EA}" dt="2021-11-15T09:34:44.627" v="1031" actId="313"/>
          <ac:spMkLst>
            <pc:docMk/>
            <pc:sldMk cId="3292307964" sldId="262"/>
            <ac:spMk id="2" creationId="{69A826F8-D0C4-4C71-957A-F35D724EAD2A}"/>
          </ac:spMkLst>
        </pc:spChg>
      </pc:sldChg>
      <pc:sldChg chg="modSp mod">
        <pc:chgData name="Laura Cretazzo" userId="075c53eaa8d91b2b" providerId="LiveId" clId="{D7B15ABB-98A9-4E79-AEAE-DA25F80143EA}" dt="2021-11-15T09:35:15.560" v="1041" actId="20577"/>
        <pc:sldMkLst>
          <pc:docMk/>
          <pc:sldMk cId="2840142910" sldId="264"/>
        </pc:sldMkLst>
        <pc:spChg chg="mod">
          <ac:chgData name="Laura Cretazzo" userId="075c53eaa8d91b2b" providerId="LiveId" clId="{D7B15ABB-98A9-4E79-AEAE-DA25F80143EA}" dt="2021-11-15T09:35:15.560" v="1041" actId="20577"/>
          <ac:spMkLst>
            <pc:docMk/>
            <pc:sldMk cId="2840142910" sldId="264"/>
            <ac:spMk id="2" creationId="{5985C02A-C175-4203-8FE4-B10516700E25}"/>
          </ac:spMkLst>
        </pc:spChg>
      </pc:sldChg>
      <pc:sldChg chg="modSp mod">
        <pc:chgData name="Laura Cretazzo" userId="075c53eaa8d91b2b" providerId="LiveId" clId="{D7B15ABB-98A9-4E79-AEAE-DA25F80143EA}" dt="2021-11-15T09:36:18.527" v="1060" actId="20577"/>
        <pc:sldMkLst>
          <pc:docMk/>
          <pc:sldMk cId="2728687516" sldId="266"/>
        </pc:sldMkLst>
        <pc:spChg chg="mod">
          <ac:chgData name="Laura Cretazzo" userId="075c53eaa8d91b2b" providerId="LiveId" clId="{D7B15ABB-98A9-4E79-AEAE-DA25F80143EA}" dt="2021-11-15T09:36:18.527" v="1060" actId="20577"/>
          <ac:spMkLst>
            <pc:docMk/>
            <pc:sldMk cId="2728687516" sldId="266"/>
            <ac:spMk id="2" creationId="{7D346102-83F7-4168-AD88-F3CAC20A1A33}"/>
          </ac:spMkLst>
        </pc:spChg>
      </pc:sldChg>
      <pc:sldChg chg="modSp mod">
        <pc:chgData name="Laura Cretazzo" userId="075c53eaa8d91b2b" providerId="LiveId" clId="{D7B15ABB-98A9-4E79-AEAE-DA25F80143EA}" dt="2021-11-15T09:40:04.275" v="1092" actId="6549"/>
        <pc:sldMkLst>
          <pc:docMk/>
          <pc:sldMk cId="4175671359" sldId="267"/>
        </pc:sldMkLst>
        <pc:spChg chg="mod">
          <ac:chgData name="Laura Cretazzo" userId="075c53eaa8d91b2b" providerId="LiveId" clId="{D7B15ABB-98A9-4E79-AEAE-DA25F80143EA}" dt="2021-11-15T09:40:04.275" v="1092" actId="6549"/>
          <ac:spMkLst>
            <pc:docMk/>
            <pc:sldMk cId="4175671359" sldId="267"/>
            <ac:spMk id="2" creationId="{D25CCFC4-FE8A-44B4-A87E-B051F01363D2}"/>
          </ac:spMkLst>
        </pc:spChg>
      </pc:sldChg>
      <pc:sldChg chg="modSp mod">
        <pc:chgData name="Laura Cretazzo" userId="075c53eaa8d91b2b" providerId="LiveId" clId="{D7B15ABB-98A9-4E79-AEAE-DA25F80143EA}" dt="2021-11-15T09:35:51.694" v="1049" actId="20577"/>
        <pc:sldMkLst>
          <pc:docMk/>
          <pc:sldMk cId="3573132541" sldId="269"/>
        </pc:sldMkLst>
        <pc:spChg chg="mod">
          <ac:chgData name="Laura Cretazzo" userId="075c53eaa8d91b2b" providerId="LiveId" clId="{D7B15ABB-98A9-4E79-AEAE-DA25F80143EA}" dt="2021-11-15T09:35:51.694" v="1049" actId="20577"/>
          <ac:spMkLst>
            <pc:docMk/>
            <pc:sldMk cId="3573132541" sldId="269"/>
            <ac:spMk id="2" creationId="{CF925D96-FE8F-4A18-B472-E3C98F6C0A4E}"/>
          </ac:spMkLst>
        </pc:spChg>
      </pc:sldChg>
      <pc:sldChg chg="addSp modSp mod">
        <pc:chgData name="Laura Cretazzo" userId="075c53eaa8d91b2b" providerId="LiveId" clId="{D7B15ABB-98A9-4E79-AEAE-DA25F80143EA}" dt="2021-11-13T16:25:09.868" v="743" actId="207"/>
        <pc:sldMkLst>
          <pc:docMk/>
          <pc:sldMk cId="866731322" sldId="270"/>
        </pc:sldMkLst>
        <pc:spChg chg="mod">
          <ac:chgData name="Laura Cretazzo" userId="075c53eaa8d91b2b" providerId="LiveId" clId="{D7B15ABB-98A9-4E79-AEAE-DA25F80143EA}" dt="2021-11-13T16:24:27.256" v="703" actId="1076"/>
          <ac:spMkLst>
            <pc:docMk/>
            <pc:sldMk cId="866731322" sldId="270"/>
            <ac:spMk id="2" creationId="{0704190A-661F-48A1-B75C-FD5E56048F40}"/>
          </ac:spMkLst>
        </pc:spChg>
        <pc:spChg chg="mod">
          <ac:chgData name="Laura Cretazzo" userId="075c53eaa8d91b2b" providerId="LiveId" clId="{D7B15ABB-98A9-4E79-AEAE-DA25F80143EA}" dt="2021-11-13T16:25:09.868" v="743" actId="207"/>
          <ac:spMkLst>
            <pc:docMk/>
            <pc:sldMk cId="866731322" sldId="270"/>
            <ac:spMk id="3" creationId="{FEA7DBDC-AF09-46FF-AD42-0482322351C6}"/>
          </ac:spMkLst>
        </pc:spChg>
        <pc:picChg chg="add mod">
          <ac:chgData name="Laura Cretazzo" userId="075c53eaa8d91b2b" providerId="LiveId" clId="{D7B15ABB-98A9-4E79-AEAE-DA25F80143EA}" dt="2021-11-13T16:24:23.709" v="702" actId="1076"/>
          <ac:picMkLst>
            <pc:docMk/>
            <pc:sldMk cId="866731322" sldId="270"/>
            <ac:picMk id="5" creationId="{487A397C-9154-4F09-8C48-9C5A0BAC33DD}"/>
          </ac:picMkLst>
        </pc:picChg>
      </pc:sldChg>
      <pc:sldChg chg="modSp mod">
        <pc:chgData name="Laura Cretazzo" userId="075c53eaa8d91b2b" providerId="LiveId" clId="{D7B15ABB-98A9-4E79-AEAE-DA25F80143EA}" dt="2021-11-15T09:38:31.589" v="1074" actId="20577"/>
        <pc:sldMkLst>
          <pc:docMk/>
          <pc:sldMk cId="1507040662" sldId="271"/>
        </pc:sldMkLst>
        <pc:spChg chg="mod">
          <ac:chgData name="Laura Cretazzo" userId="075c53eaa8d91b2b" providerId="LiveId" clId="{D7B15ABB-98A9-4E79-AEAE-DA25F80143EA}" dt="2021-11-15T09:38:31.589" v="1074" actId="20577"/>
          <ac:spMkLst>
            <pc:docMk/>
            <pc:sldMk cId="1507040662" sldId="271"/>
            <ac:spMk id="2" creationId="{B2DB20F4-E1E9-4A1E-A155-E9B458E6E9AE}"/>
          </ac:spMkLst>
        </pc:spChg>
      </pc:sldChg>
      <pc:sldChg chg="addSp delSp modSp mod">
        <pc:chgData name="Laura Cretazzo" userId="075c53eaa8d91b2b" providerId="LiveId" clId="{D7B15ABB-98A9-4E79-AEAE-DA25F80143EA}" dt="2021-11-15T09:39:41.372" v="1091" actId="20577"/>
        <pc:sldMkLst>
          <pc:docMk/>
          <pc:sldMk cId="1520670954" sldId="272"/>
        </pc:sldMkLst>
        <pc:spChg chg="mod">
          <ac:chgData name="Laura Cretazzo" userId="075c53eaa8d91b2b" providerId="LiveId" clId="{D7B15ABB-98A9-4E79-AEAE-DA25F80143EA}" dt="2021-11-15T09:39:41.372" v="1091" actId="20577"/>
          <ac:spMkLst>
            <pc:docMk/>
            <pc:sldMk cId="1520670954" sldId="272"/>
            <ac:spMk id="2" creationId="{CA545EAD-8155-4118-9CBD-9219524B5743}"/>
          </ac:spMkLst>
        </pc:spChg>
        <pc:spChg chg="mod">
          <ac:chgData name="Laura Cretazzo" userId="075c53eaa8d91b2b" providerId="LiveId" clId="{D7B15ABB-98A9-4E79-AEAE-DA25F80143EA}" dt="2021-11-13T16:27:15.114" v="750" actId="20577"/>
          <ac:spMkLst>
            <pc:docMk/>
            <pc:sldMk cId="1520670954" sldId="272"/>
            <ac:spMk id="3" creationId="{A78C7BDE-DD3C-4207-B5F8-30A05A8A55AF}"/>
          </ac:spMkLst>
        </pc:spChg>
        <pc:spChg chg="add mod">
          <ac:chgData name="Laura Cretazzo" userId="075c53eaa8d91b2b" providerId="LiveId" clId="{D7B15ABB-98A9-4E79-AEAE-DA25F80143EA}" dt="2021-11-15T09:39:37.666" v="1090" actId="571"/>
          <ac:spMkLst>
            <pc:docMk/>
            <pc:sldMk cId="1520670954" sldId="272"/>
            <ac:spMk id="4" creationId="{73474D04-028D-44C6-9C38-9DFA3B6EE1D7}"/>
          </ac:spMkLst>
        </pc:spChg>
        <pc:picChg chg="add del mod">
          <ac:chgData name="Laura Cretazzo" userId="075c53eaa8d91b2b" providerId="LiveId" clId="{D7B15ABB-98A9-4E79-AEAE-DA25F80143EA}" dt="2021-11-13T16:27:29.207" v="753" actId="21"/>
          <ac:picMkLst>
            <pc:docMk/>
            <pc:sldMk cId="1520670954" sldId="272"/>
            <ac:picMk id="5" creationId="{2E4BD865-8516-4A72-B65A-78DCA3930415}"/>
          </ac:picMkLst>
        </pc:picChg>
      </pc:sldChg>
      <pc:sldChg chg="addSp modSp mod">
        <pc:chgData name="Laura Cretazzo" userId="075c53eaa8d91b2b" providerId="LiveId" clId="{D7B15ABB-98A9-4E79-AEAE-DA25F80143EA}" dt="2021-11-15T09:40:30.347" v="1102" actId="20577"/>
        <pc:sldMkLst>
          <pc:docMk/>
          <pc:sldMk cId="4120840319" sldId="273"/>
        </pc:sldMkLst>
        <pc:spChg chg="mod">
          <ac:chgData name="Laura Cretazzo" userId="075c53eaa8d91b2b" providerId="LiveId" clId="{D7B15ABB-98A9-4E79-AEAE-DA25F80143EA}" dt="2021-11-15T09:40:30.347" v="1102" actId="20577"/>
          <ac:spMkLst>
            <pc:docMk/>
            <pc:sldMk cId="4120840319" sldId="273"/>
            <ac:spMk id="2" creationId="{605CC908-1674-41D3-90F6-189E76669CAF}"/>
          </ac:spMkLst>
        </pc:spChg>
        <pc:picChg chg="add mod">
          <ac:chgData name="Laura Cretazzo" userId="075c53eaa8d91b2b" providerId="LiveId" clId="{D7B15ABB-98A9-4E79-AEAE-DA25F80143EA}" dt="2021-11-13T16:37:22.245" v="796" actId="1076"/>
          <ac:picMkLst>
            <pc:docMk/>
            <pc:sldMk cId="4120840319" sldId="273"/>
            <ac:picMk id="5" creationId="{D46D4CA7-E667-446B-B36D-BCF302F1078F}"/>
          </ac:picMkLst>
        </pc:picChg>
      </pc:sldChg>
      <pc:sldChg chg="addSp modSp mod">
        <pc:chgData name="Laura Cretazzo" userId="075c53eaa8d91b2b" providerId="LiveId" clId="{D7B15ABB-98A9-4E79-AEAE-DA25F80143EA}" dt="2021-11-13T16:46:20.443" v="946" actId="207"/>
        <pc:sldMkLst>
          <pc:docMk/>
          <pc:sldMk cId="2755434397" sldId="274"/>
        </pc:sldMkLst>
        <pc:spChg chg="mod">
          <ac:chgData name="Laura Cretazzo" userId="075c53eaa8d91b2b" providerId="LiveId" clId="{D7B15ABB-98A9-4E79-AEAE-DA25F80143EA}" dt="2021-11-13T16:32:55.826" v="762" actId="1076"/>
          <ac:spMkLst>
            <pc:docMk/>
            <pc:sldMk cId="2755434397" sldId="274"/>
            <ac:spMk id="2" creationId="{8D2FE219-5585-4F5D-A631-974C32CE32FB}"/>
          </ac:spMkLst>
        </pc:spChg>
        <pc:spChg chg="mod">
          <ac:chgData name="Laura Cretazzo" userId="075c53eaa8d91b2b" providerId="LiveId" clId="{D7B15ABB-98A9-4E79-AEAE-DA25F80143EA}" dt="2021-11-13T16:46:20.443" v="946" actId="207"/>
          <ac:spMkLst>
            <pc:docMk/>
            <pc:sldMk cId="2755434397" sldId="274"/>
            <ac:spMk id="3" creationId="{160AFC38-2FE5-48FF-BA58-23249DCE229E}"/>
          </ac:spMkLst>
        </pc:spChg>
        <pc:picChg chg="add mod">
          <ac:chgData name="Laura Cretazzo" userId="075c53eaa8d91b2b" providerId="LiveId" clId="{D7B15ABB-98A9-4E79-AEAE-DA25F80143EA}" dt="2021-11-13T16:32:44.555" v="760" actId="1076"/>
          <ac:picMkLst>
            <pc:docMk/>
            <pc:sldMk cId="2755434397" sldId="274"/>
            <ac:picMk id="5" creationId="{975E7ED4-1C3C-4BF0-9CF4-DC4F1A022650}"/>
          </ac:picMkLst>
        </pc:picChg>
      </pc:sldChg>
      <pc:sldChg chg="modSp mod">
        <pc:chgData name="Laura Cretazzo" userId="075c53eaa8d91b2b" providerId="LiveId" clId="{D7B15ABB-98A9-4E79-AEAE-DA25F80143EA}" dt="2021-11-15T09:40:48.061" v="1106" actId="20577"/>
        <pc:sldMkLst>
          <pc:docMk/>
          <pc:sldMk cId="3613286994" sldId="275"/>
        </pc:sldMkLst>
        <pc:spChg chg="mod">
          <ac:chgData name="Laura Cretazzo" userId="075c53eaa8d91b2b" providerId="LiveId" clId="{D7B15ABB-98A9-4E79-AEAE-DA25F80143EA}" dt="2021-11-15T09:40:48.061" v="1106" actId="20577"/>
          <ac:spMkLst>
            <pc:docMk/>
            <pc:sldMk cId="3613286994" sldId="275"/>
            <ac:spMk id="2" creationId="{D6E05161-DED6-4A80-B26D-5C7F36107665}"/>
          </ac:spMkLst>
        </pc:spChg>
        <pc:spChg chg="mod">
          <ac:chgData name="Laura Cretazzo" userId="075c53eaa8d91b2b" providerId="LiveId" clId="{D7B15ABB-98A9-4E79-AEAE-DA25F80143EA}" dt="2021-11-04T15:52:57.549" v="608" actId="20577"/>
          <ac:spMkLst>
            <pc:docMk/>
            <pc:sldMk cId="3613286994" sldId="275"/>
            <ac:spMk id="3" creationId="{7A2C50C1-55E4-44E6-B4C9-1A51AF29ACF1}"/>
          </ac:spMkLst>
        </pc:spChg>
      </pc:sldChg>
      <pc:sldChg chg="modSp new mod">
        <pc:chgData name="Laura Cretazzo" userId="075c53eaa8d91b2b" providerId="LiveId" clId="{D7B15ABB-98A9-4E79-AEAE-DA25F80143EA}" dt="2021-11-15T09:41:02.711" v="1113" actId="6549"/>
        <pc:sldMkLst>
          <pc:docMk/>
          <pc:sldMk cId="3112428932" sldId="276"/>
        </pc:sldMkLst>
        <pc:spChg chg="mod">
          <ac:chgData name="Laura Cretazzo" userId="075c53eaa8d91b2b" providerId="LiveId" clId="{D7B15ABB-98A9-4E79-AEAE-DA25F80143EA}" dt="2021-11-15T09:41:02.711" v="1113" actId="6549"/>
          <ac:spMkLst>
            <pc:docMk/>
            <pc:sldMk cId="3112428932" sldId="276"/>
            <ac:spMk id="2" creationId="{9CD1061D-8636-433B-BC6E-62188A55528D}"/>
          </ac:spMkLst>
        </pc:spChg>
        <pc:spChg chg="mod">
          <ac:chgData name="Laura Cretazzo" userId="075c53eaa8d91b2b" providerId="LiveId" clId="{D7B15ABB-98A9-4E79-AEAE-DA25F80143EA}" dt="2021-11-04T15:53:29.009" v="625" actId="20577"/>
          <ac:spMkLst>
            <pc:docMk/>
            <pc:sldMk cId="3112428932" sldId="276"/>
            <ac:spMk id="3" creationId="{72A34A9E-2492-4F87-AA6B-9DEC4B511581}"/>
          </ac:spMkLst>
        </pc:spChg>
      </pc:sldChg>
      <pc:sldChg chg="addSp delSp modSp new mod">
        <pc:chgData name="Laura Cretazzo" userId="075c53eaa8d91b2b" providerId="LiveId" clId="{D7B15ABB-98A9-4E79-AEAE-DA25F80143EA}" dt="2021-11-13T16:44:39.899" v="945" actId="20577"/>
        <pc:sldMkLst>
          <pc:docMk/>
          <pc:sldMk cId="333316269" sldId="277"/>
        </pc:sldMkLst>
        <pc:spChg chg="add del mod">
          <ac:chgData name="Laura Cretazzo" userId="075c53eaa8d91b2b" providerId="LiveId" clId="{D7B15ABB-98A9-4E79-AEAE-DA25F80143EA}" dt="2021-11-13T16:44:39.899" v="945" actId="20577"/>
          <ac:spMkLst>
            <pc:docMk/>
            <pc:sldMk cId="333316269" sldId="277"/>
            <ac:spMk id="2" creationId="{53BFDC45-0048-444A-82F9-5427DE1A9E95}"/>
          </ac:spMkLst>
        </pc:spChg>
        <pc:spChg chg="add del mod">
          <ac:chgData name="Laura Cretazzo" userId="075c53eaa8d91b2b" providerId="LiveId" clId="{D7B15ABB-98A9-4E79-AEAE-DA25F80143EA}" dt="2021-11-13T16:44:31.129" v="931" actId="207"/>
          <ac:spMkLst>
            <pc:docMk/>
            <pc:sldMk cId="333316269" sldId="277"/>
            <ac:spMk id="3" creationId="{EFC52903-2C0F-44B1-8CCD-469C6C226F2C}"/>
          </ac:spMkLst>
        </pc:spChg>
        <pc:picChg chg="add del mod">
          <ac:chgData name="Laura Cretazzo" userId="075c53eaa8d91b2b" providerId="LiveId" clId="{D7B15ABB-98A9-4E79-AEAE-DA25F80143EA}" dt="2021-11-13T16:40:44.087" v="811"/>
          <ac:picMkLst>
            <pc:docMk/>
            <pc:sldMk cId="333316269" sldId="277"/>
            <ac:picMk id="5" creationId="{84777F7D-EDDD-45F0-A4C7-4E33AA37770F}"/>
          </ac:picMkLst>
        </pc:picChg>
        <pc:picChg chg="add del mod">
          <ac:chgData name="Laura Cretazzo" userId="075c53eaa8d91b2b" providerId="LiveId" clId="{D7B15ABB-98A9-4E79-AEAE-DA25F80143EA}" dt="2021-11-13T16:40:56.881" v="813"/>
          <ac:picMkLst>
            <pc:docMk/>
            <pc:sldMk cId="333316269" sldId="277"/>
            <ac:picMk id="7" creationId="{CF056752-2360-4316-86C5-E3256459C1A4}"/>
          </ac:picMkLst>
        </pc:picChg>
        <pc:picChg chg="add mod">
          <ac:chgData name="Laura Cretazzo" userId="075c53eaa8d91b2b" providerId="LiveId" clId="{D7B15ABB-98A9-4E79-AEAE-DA25F80143EA}" dt="2021-11-13T16:41:52.609" v="874" actId="1037"/>
          <ac:picMkLst>
            <pc:docMk/>
            <pc:sldMk cId="333316269" sldId="277"/>
            <ac:picMk id="9" creationId="{46BBC09E-141D-45D8-802E-265162437825}"/>
          </ac:picMkLst>
        </pc:picChg>
      </pc:sldChg>
      <pc:sldChg chg="addSp modSp new mod">
        <pc:chgData name="Laura Cretazzo" userId="075c53eaa8d91b2b" providerId="LiveId" clId="{D7B15ABB-98A9-4E79-AEAE-DA25F80143EA}" dt="2021-11-13T16:50:20.072" v="997" actId="14100"/>
        <pc:sldMkLst>
          <pc:docMk/>
          <pc:sldMk cId="763693626" sldId="278"/>
        </pc:sldMkLst>
        <pc:spChg chg="mod">
          <ac:chgData name="Laura Cretazzo" userId="075c53eaa8d91b2b" providerId="LiveId" clId="{D7B15ABB-98A9-4E79-AEAE-DA25F80143EA}" dt="2021-11-13T16:47:35.254" v="981" actId="20577"/>
          <ac:spMkLst>
            <pc:docMk/>
            <pc:sldMk cId="763693626" sldId="278"/>
            <ac:spMk id="2" creationId="{075CEB6C-7247-4AAD-977D-B446C942FEC0}"/>
          </ac:spMkLst>
        </pc:spChg>
        <pc:spChg chg="mod">
          <ac:chgData name="Laura Cretazzo" userId="075c53eaa8d91b2b" providerId="LiveId" clId="{D7B15ABB-98A9-4E79-AEAE-DA25F80143EA}" dt="2021-11-13T16:50:20.072" v="997" actId="14100"/>
          <ac:spMkLst>
            <pc:docMk/>
            <pc:sldMk cId="763693626" sldId="278"/>
            <ac:spMk id="3" creationId="{A183274E-CC14-47D5-B269-045F59908A6C}"/>
          </ac:spMkLst>
        </pc:spChg>
        <pc:picChg chg="add mod">
          <ac:chgData name="Laura Cretazzo" userId="075c53eaa8d91b2b" providerId="LiveId" clId="{D7B15ABB-98A9-4E79-AEAE-DA25F80143EA}" dt="2021-11-13T16:47:27.942" v="979" actId="1076"/>
          <ac:picMkLst>
            <pc:docMk/>
            <pc:sldMk cId="763693626" sldId="278"/>
            <ac:picMk id="5" creationId="{079D1477-7E28-49D2-A2A0-0AF41655E3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2F85A-90A1-46B5-86F5-3A2389AA2449}" type="datetimeFigureOut">
              <a:rPr lang="it-IT" smtClean="0"/>
              <a:t>22/11/2021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5D5E0-7B71-4BE8-8CB7-472FD8AFDCE5}" type="slidenum">
              <a:rPr lang="it-IT" smtClean="0"/>
              <a:t>‹N›</a:t>
            </a:fld>
            <a:endParaRPr lang="it-IT"/>
          </a:p>
        </p:txBody>
      </p:sp>
    </p:spTree>
    <p:extLst>
      <p:ext uri="{BB962C8B-B14F-4D97-AF65-F5344CB8AC3E}">
        <p14:creationId xmlns:p14="http://schemas.microsoft.com/office/powerpoint/2010/main" val="405163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B55D5E0-7B71-4BE8-8CB7-472FD8AFDCE5}" type="slidenum">
              <a:rPr lang="it-IT" smtClean="0"/>
              <a:t>3</a:t>
            </a:fld>
            <a:endParaRPr lang="it-IT"/>
          </a:p>
        </p:txBody>
      </p:sp>
    </p:spTree>
    <p:extLst>
      <p:ext uri="{BB962C8B-B14F-4D97-AF65-F5344CB8AC3E}">
        <p14:creationId xmlns:p14="http://schemas.microsoft.com/office/powerpoint/2010/main" val="4230594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11/22/2021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72809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040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0232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2647F38-B617-4D2F-AE0A-013F0C4D2C57}" type="datetimeFigureOut">
              <a:rPr lang="en-US" smtClean="0"/>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378508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11/22/2021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910154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344078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4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7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8622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B61BEF0D-F0BB-DE4B-95CE-6DB70DBA9567}" type="datetimeFigureOut">
              <a:rPr lang="en-US" smtClean="0"/>
              <a:pPr/>
              <a:t>11/22/2021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500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11/22/2021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113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11/22/2021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253747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davincichiavenna.edu.it/wordpress/wp-content/uploads/2020/12/Depliant-21-22-in-entrata.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pinchetti.net/scegliiltuofuturo/offerta-formativa/tecnico" TargetMode="External"/><Relationship Id="rId2" Type="http://schemas.openxmlformats.org/officeDocument/2006/relationships/hyperlink" Target="https://sites.google.com/pinchetti.net/scegliiltuofuturo/offerta-formativa/licei"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sites.google.com/pinchetti.net/scegliiltuofuturo/offerta-formativa/ip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lsdonegani.edu.it/wp-content/uploads/2020/10/Volantino-202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amp;rs=_tccTw2MgxYfdxRYmYOB6Dr5NBr1fpaT6WNTxe_sWXs2htM1BhF_r5nAtRVDWvfToaaRx+2JxzErLvPHd3k+HVZCH_H94jO3WzJ4t9912adlubEDyeKjuNoEf0Q46R4XldLfEeqODaQbhJif24xVbw=="/><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C05717-7878-43BA-B815-AA677F5CA756}"/>
              </a:ext>
            </a:extLst>
          </p:cNvPr>
          <p:cNvSpPr>
            <a:spLocks noGrp="1"/>
          </p:cNvSpPr>
          <p:nvPr>
            <p:ph type="ctrTitle"/>
          </p:nvPr>
        </p:nvSpPr>
        <p:spPr>
          <a:xfrm>
            <a:off x="1470991" y="1828800"/>
            <a:ext cx="9159303" cy="3684104"/>
          </a:xfrm>
        </p:spPr>
        <p:txBody>
          <a:bodyPr/>
          <a:lstStyle/>
          <a:p>
            <a:r>
              <a:rPr lang="it-IT" sz="4000" dirty="0"/>
              <a:t>I.C. </a:t>
            </a:r>
            <a:r>
              <a:rPr lang="it-IT" sz="4000" b="0" i="0" dirty="0">
                <a:solidFill>
                  <a:srgbClr val="1C2024"/>
                </a:solidFill>
                <a:effectLst/>
                <a:latin typeface="Titillium Web" panose="00000500000000000000" pitchFamily="2" charset="0"/>
              </a:rPr>
              <a:t>" </a:t>
            </a:r>
            <a:r>
              <a:rPr lang="it-IT" sz="4000" dirty="0"/>
              <a:t>LUIGI CREDARO</a:t>
            </a:r>
            <a:r>
              <a:rPr lang="it-IT" sz="4000" b="0" i="0" dirty="0">
                <a:solidFill>
                  <a:srgbClr val="1C2024"/>
                </a:solidFill>
                <a:effectLst/>
                <a:latin typeface="Titillium Web" panose="00000500000000000000" pitchFamily="2" charset="0"/>
              </a:rPr>
              <a:t> "</a:t>
            </a:r>
            <a:r>
              <a:rPr lang="it-IT" sz="4000" dirty="0"/>
              <a:t> </a:t>
            </a:r>
            <a:br>
              <a:rPr lang="it-IT" sz="4000" dirty="0"/>
            </a:br>
            <a:r>
              <a:rPr lang="it-IT" sz="4000" dirty="0"/>
              <a:t>LIVIGNO</a:t>
            </a:r>
            <a:br>
              <a:rPr lang="it-IT" dirty="0"/>
            </a:br>
            <a:r>
              <a:rPr lang="it-IT" dirty="0"/>
              <a:t>Orientamento 2021/2022</a:t>
            </a:r>
          </a:p>
        </p:txBody>
      </p:sp>
    </p:spTree>
    <p:extLst>
      <p:ext uri="{BB962C8B-B14F-4D97-AF65-F5344CB8AC3E}">
        <p14:creationId xmlns:p14="http://schemas.microsoft.com/office/powerpoint/2010/main" val="71135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925D96-FE8F-4A18-B472-E3C98F6C0A4E}"/>
              </a:ext>
            </a:extLst>
          </p:cNvPr>
          <p:cNvSpPr>
            <a:spLocks noGrp="1"/>
          </p:cNvSpPr>
          <p:nvPr>
            <p:ph type="title"/>
          </p:nvPr>
        </p:nvSpPr>
        <p:spPr>
          <a:xfrm>
            <a:off x="1066800" y="642594"/>
            <a:ext cx="6553200" cy="1371600"/>
          </a:xfrm>
        </p:spPr>
        <p:txBody>
          <a:bodyPr>
            <a:normAutofit fontScale="90000"/>
          </a:bodyPr>
          <a:lstStyle/>
          <a:p>
            <a:r>
              <a:rPr lang="it-IT" dirty="0"/>
              <a:t>Convitto Salesiani </a:t>
            </a:r>
            <a:br>
              <a:rPr lang="it-IT" dirty="0"/>
            </a:br>
            <a:r>
              <a:rPr lang="it-IT" b="0" i="0" dirty="0">
                <a:solidFill>
                  <a:srgbClr val="1C2024"/>
                </a:solidFill>
                <a:effectLst/>
                <a:latin typeface="Titillium Web" panose="00000500000000000000" pitchFamily="2" charset="0"/>
              </a:rPr>
              <a:t>"</a:t>
            </a:r>
            <a:r>
              <a:rPr lang="it-IT" dirty="0"/>
              <a:t>Don Bosco</a:t>
            </a:r>
            <a:r>
              <a:rPr lang="it-IT" b="0" i="0" dirty="0">
                <a:solidFill>
                  <a:srgbClr val="1C2024"/>
                </a:solidFill>
                <a:effectLst/>
                <a:latin typeface="Titillium Web" panose="00000500000000000000" pitchFamily="2" charset="0"/>
              </a:rPr>
              <a:t>"</a:t>
            </a:r>
            <a:r>
              <a:rPr lang="it-IT" dirty="0"/>
              <a:t> Sondrio</a:t>
            </a:r>
          </a:p>
        </p:txBody>
      </p:sp>
      <p:sp>
        <p:nvSpPr>
          <p:cNvPr id="3" name="Segnaposto contenuto 2">
            <a:extLst>
              <a:ext uri="{FF2B5EF4-FFF2-40B4-BE49-F238E27FC236}">
                <a16:creationId xmlns:a16="http://schemas.microsoft.com/office/drawing/2014/main" id="{20FF6BDC-6451-4F15-911A-C9EA1CEDAD5F}"/>
              </a:ext>
            </a:extLst>
          </p:cNvPr>
          <p:cNvSpPr>
            <a:spLocks noGrp="1"/>
          </p:cNvSpPr>
          <p:nvPr>
            <p:ph idx="1"/>
          </p:nvPr>
        </p:nvSpPr>
        <p:spPr>
          <a:xfrm>
            <a:off x="1060174" y="2283486"/>
            <a:ext cx="10058400" cy="3931920"/>
          </a:xfrm>
        </p:spPr>
        <p:txBody>
          <a:bodyPr/>
          <a:lstStyle/>
          <a:p>
            <a:pPr marL="0" indent="0">
              <a:buNone/>
            </a:pPr>
            <a:r>
              <a:rPr lang="it-IT" dirty="0"/>
              <a:t>Il convitto è dotato di camere singole con servizi o di camere doppie con servizi riservati e offre ai giovano spazi e servizi dedicati allo studio, alle iniziative culturali e al tempo libero organizzato con attività ludico-sportive, quali:</a:t>
            </a:r>
          </a:p>
          <a:p>
            <a:r>
              <a:rPr lang="it-IT" dirty="0"/>
              <a:t>Sala studio per lavoro personale e di gruppo,</a:t>
            </a:r>
          </a:p>
          <a:p>
            <a:r>
              <a:rPr lang="it-IT" dirty="0"/>
              <a:t>Sala multimediale e informatica,</a:t>
            </a:r>
          </a:p>
          <a:p>
            <a:r>
              <a:rPr lang="it-IT" dirty="0"/>
              <a:t>Sala mensa.</a:t>
            </a:r>
          </a:p>
          <a:p>
            <a:r>
              <a:rPr lang="it-IT" dirty="0"/>
              <a:t>Spazi ludici, di relax e campi da gioco</a:t>
            </a:r>
          </a:p>
          <a:p>
            <a:r>
              <a:rPr lang="it-IT" dirty="0"/>
              <a:t>Chiesa di San Rocca</a:t>
            </a:r>
          </a:p>
          <a:p>
            <a:pPr marL="0" indent="0">
              <a:buNone/>
            </a:pPr>
            <a:r>
              <a:rPr lang="it-IT" dirty="0"/>
              <a:t>Il convitto offre il proprio servizio di accoglienza dalla domenica sera al sabato mattina per tutto l’anno scolastico.</a:t>
            </a:r>
          </a:p>
          <a:p>
            <a:pPr marL="0" indent="0">
              <a:buNone/>
            </a:pPr>
            <a:endParaRPr lang="it-IT" dirty="0"/>
          </a:p>
        </p:txBody>
      </p:sp>
      <p:pic>
        <p:nvPicPr>
          <p:cNvPr id="5" name="Immagine 4">
            <a:extLst>
              <a:ext uri="{FF2B5EF4-FFF2-40B4-BE49-F238E27FC236}">
                <a16:creationId xmlns:a16="http://schemas.microsoft.com/office/drawing/2014/main" id="{BE867583-0960-43F0-BBDA-3D901BF35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906" y="241795"/>
            <a:ext cx="2774259" cy="2083620"/>
          </a:xfrm>
          <a:prstGeom prst="rect">
            <a:avLst/>
          </a:prstGeom>
        </p:spPr>
      </p:pic>
    </p:spTree>
    <p:extLst>
      <p:ext uri="{BB962C8B-B14F-4D97-AF65-F5344CB8AC3E}">
        <p14:creationId xmlns:p14="http://schemas.microsoft.com/office/powerpoint/2010/main" val="357313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46102-83F7-4168-AD88-F3CAC20A1A33}"/>
              </a:ext>
            </a:extLst>
          </p:cNvPr>
          <p:cNvSpPr>
            <a:spLocks noGrp="1"/>
          </p:cNvSpPr>
          <p:nvPr>
            <p:ph type="title"/>
          </p:nvPr>
        </p:nvSpPr>
        <p:spPr>
          <a:xfrm>
            <a:off x="239151" y="133644"/>
            <a:ext cx="11265462" cy="1771356"/>
          </a:xfrm>
        </p:spPr>
        <p:txBody>
          <a:bodyPr>
            <a:normAutofit fontScale="90000"/>
          </a:bodyPr>
          <a:lstStyle/>
          <a:p>
            <a:r>
              <a:rPr lang="it-IT" dirty="0"/>
              <a:t>Istituto Superiore </a:t>
            </a:r>
            <a:br>
              <a:rPr lang="it-IT" dirty="0"/>
            </a:br>
            <a:r>
              <a:rPr lang="it-IT" b="0" i="0" dirty="0">
                <a:solidFill>
                  <a:srgbClr val="1C2024"/>
                </a:solidFill>
                <a:effectLst/>
                <a:latin typeface="Titillium Web" panose="00000500000000000000" pitchFamily="2" charset="0"/>
              </a:rPr>
              <a:t>"</a:t>
            </a:r>
            <a:r>
              <a:rPr lang="it-IT" dirty="0"/>
              <a:t>P. Saraceno- G.P. Romegialli</a:t>
            </a:r>
            <a:r>
              <a:rPr lang="it-IT" b="0" i="0" dirty="0">
                <a:solidFill>
                  <a:srgbClr val="1C2024"/>
                </a:solidFill>
                <a:effectLst/>
                <a:latin typeface="Titillium Web" panose="00000500000000000000" pitchFamily="2" charset="0"/>
              </a:rPr>
              <a:t> "</a:t>
            </a:r>
            <a:r>
              <a:rPr lang="it-IT" dirty="0"/>
              <a:t> Morbegno</a:t>
            </a:r>
          </a:p>
        </p:txBody>
      </p:sp>
      <p:sp>
        <p:nvSpPr>
          <p:cNvPr id="3" name="Segnaposto contenuto 2">
            <a:extLst>
              <a:ext uri="{FF2B5EF4-FFF2-40B4-BE49-F238E27FC236}">
                <a16:creationId xmlns:a16="http://schemas.microsoft.com/office/drawing/2014/main" id="{42ED16E4-D52A-42A9-A710-30FE311AF2B2}"/>
              </a:ext>
            </a:extLst>
          </p:cNvPr>
          <p:cNvSpPr>
            <a:spLocks noGrp="1"/>
          </p:cNvSpPr>
          <p:nvPr>
            <p:ph idx="1"/>
          </p:nvPr>
        </p:nvSpPr>
        <p:spPr>
          <a:xfrm>
            <a:off x="407963" y="1905001"/>
            <a:ext cx="11784038" cy="4819356"/>
          </a:xfrm>
        </p:spPr>
        <p:txBody>
          <a:bodyPr>
            <a:normAutofit/>
          </a:bodyPr>
          <a:lstStyle/>
          <a:p>
            <a:pPr marL="0" indent="0">
              <a:buNone/>
            </a:pPr>
            <a:r>
              <a:rPr lang="it-IT" b="1" dirty="0">
                <a:solidFill>
                  <a:schemeClr val="tx1"/>
                </a:solidFill>
              </a:rPr>
              <a:t>ISTITUTO TECNICO:</a:t>
            </a:r>
          </a:p>
          <a:p>
            <a:r>
              <a:rPr lang="it-IT" dirty="0"/>
              <a:t>SETTORE ECONOMICO: </a:t>
            </a:r>
          </a:p>
          <a:p>
            <a:pPr marL="0" indent="0">
              <a:buNone/>
            </a:pPr>
            <a:r>
              <a:rPr lang="it-IT" dirty="0">
                <a:solidFill>
                  <a:srgbClr val="FF0000"/>
                </a:solidFill>
              </a:rPr>
              <a:t>CORSO AFM-SIA </a:t>
            </a:r>
            <a:r>
              <a:rPr lang="it-IT" dirty="0">
                <a:solidFill>
                  <a:schemeClr val="tx1"/>
                </a:solidFill>
              </a:rPr>
              <a:t>(</a:t>
            </a:r>
            <a:r>
              <a:rPr lang="it-IT" b="0" i="0" dirty="0">
                <a:solidFill>
                  <a:schemeClr val="tx1"/>
                </a:solidFill>
                <a:effectLst/>
                <a:latin typeface="Montserrat" panose="020B0604020202020204" pitchFamily="2" charset="0"/>
              </a:rPr>
              <a:t>Amministrazione Finanza Marketing - Sistemi Informativi Aziendali)</a:t>
            </a:r>
            <a:r>
              <a:rPr lang="it-IT" b="0" i="0" dirty="0">
                <a:solidFill>
                  <a:srgbClr val="FFFFFF"/>
                </a:solidFill>
                <a:effectLst/>
                <a:latin typeface="Montserrat" panose="020B0604020202020204" pitchFamily="2" charset="0"/>
              </a:rPr>
              <a:t>)</a:t>
            </a:r>
          </a:p>
          <a:p>
            <a:pPr marL="0" indent="0">
              <a:buNone/>
            </a:pPr>
            <a:r>
              <a:rPr lang="it-IT" dirty="0">
                <a:solidFill>
                  <a:srgbClr val="FF0000"/>
                </a:solidFill>
              </a:rPr>
              <a:t>CORSO TUR </a:t>
            </a:r>
            <a:r>
              <a:rPr lang="it-IT" dirty="0">
                <a:solidFill>
                  <a:schemeClr val="tx1"/>
                </a:solidFill>
              </a:rPr>
              <a:t>(Turismo)</a:t>
            </a:r>
          </a:p>
          <a:p>
            <a:r>
              <a:rPr lang="it-IT" dirty="0"/>
              <a:t>SETTORE TECNOLOGICO:</a:t>
            </a:r>
          </a:p>
          <a:p>
            <a:pPr marL="0" indent="0">
              <a:buNone/>
            </a:pPr>
            <a:r>
              <a:rPr lang="it-IT" dirty="0">
                <a:solidFill>
                  <a:srgbClr val="FF0000"/>
                </a:solidFill>
              </a:rPr>
              <a:t>CORSO CAT </a:t>
            </a:r>
            <a:r>
              <a:rPr lang="it-IT" dirty="0">
                <a:solidFill>
                  <a:schemeClr val="tx1"/>
                </a:solidFill>
              </a:rPr>
              <a:t>(Costruzione Ambiente e Territorio), </a:t>
            </a:r>
          </a:p>
          <a:p>
            <a:pPr marL="0" indent="0">
              <a:buNone/>
            </a:pPr>
            <a:r>
              <a:rPr lang="it-IT" dirty="0">
                <a:solidFill>
                  <a:srgbClr val="FF0000"/>
                </a:solidFill>
              </a:rPr>
              <a:t>CORSO INF </a:t>
            </a:r>
            <a:r>
              <a:rPr lang="it-IT" dirty="0">
                <a:solidFill>
                  <a:schemeClr val="tx1"/>
                </a:solidFill>
              </a:rPr>
              <a:t>(Informatica)</a:t>
            </a:r>
          </a:p>
          <a:p>
            <a:endParaRPr lang="it-IT" dirty="0"/>
          </a:p>
          <a:p>
            <a:pPr marL="0" indent="0">
              <a:buNone/>
            </a:pPr>
            <a:r>
              <a:rPr lang="it-IT" b="1" dirty="0">
                <a:solidFill>
                  <a:schemeClr val="tx1"/>
                </a:solidFill>
              </a:rPr>
              <a:t>ISTITUTO  PROFESSIONALE</a:t>
            </a:r>
            <a:r>
              <a:rPr lang="it-IT" b="1" dirty="0"/>
              <a:t>:</a:t>
            </a:r>
          </a:p>
          <a:p>
            <a:pPr marL="0" indent="0">
              <a:buNone/>
            </a:pPr>
            <a:r>
              <a:rPr lang="it-IT" dirty="0">
                <a:solidFill>
                  <a:srgbClr val="FF0000"/>
                </a:solidFill>
              </a:rPr>
              <a:t>CORSO MAT </a:t>
            </a:r>
            <a:r>
              <a:rPr lang="it-IT" dirty="0">
                <a:solidFill>
                  <a:schemeClr val="tx1"/>
                </a:solidFill>
              </a:rPr>
              <a:t>(Manutenzione e Assistenza Tecnica)</a:t>
            </a:r>
          </a:p>
          <a:p>
            <a:pPr marL="0" indent="0">
              <a:buNone/>
            </a:pPr>
            <a:r>
              <a:rPr lang="it-IT" dirty="0">
                <a:solidFill>
                  <a:srgbClr val="FF0000"/>
                </a:solidFill>
              </a:rPr>
              <a:t>CORSO PTS </a:t>
            </a:r>
            <a:r>
              <a:rPr lang="it-IT" dirty="0">
                <a:solidFill>
                  <a:schemeClr val="tx1"/>
                </a:solidFill>
              </a:rPr>
              <a:t>( Produzioni Tessili e Sartoriali), </a:t>
            </a:r>
          </a:p>
          <a:p>
            <a:pPr marL="0" indent="0">
              <a:buNone/>
            </a:pPr>
            <a:r>
              <a:rPr lang="it-IT" dirty="0">
                <a:solidFill>
                  <a:srgbClr val="FF0000"/>
                </a:solidFill>
              </a:rPr>
              <a:t>CORSO SSS </a:t>
            </a:r>
            <a:r>
              <a:rPr lang="it-IT" dirty="0">
                <a:solidFill>
                  <a:schemeClr val="tx1"/>
                </a:solidFill>
              </a:rPr>
              <a:t>(Servizi Socio-Sanitari)</a:t>
            </a:r>
          </a:p>
          <a:p>
            <a:endParaRPr lang="it-IT" dirty="0"/>
          </a:p>
        </p:txBody>
      </p:sp>
    </p:spTree>
    <p:extLst>
      <p:ext uri="{BB962C8B-B14F-4D97-AF65-F5344CB8AC3E}">
        <p14:creationId xmlns:p14="http://schemas.microsoft.com/office/powerpoint/2010/main" val="272868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CCFC4-FE8A-44B4-A87E-B051F01363D2}"/>
              </a:ext>
            </a:extLst>
          </p:cNvPr>
          <p:cNvSpPr>
            <a:spLocks noGrp="1"/>
          </p:cNvSpPr>
          <p:nvPr>
            <p:ph type="title"/>
          </p:nvPr>
        </p:nvSpPr>
        <p:spPr>
          <a:xfrm>
            <a:off x="405619" y="353712"/>
            <a:ext cx="7176867" cy="1575949"/>
          </a:xfrm>
        </p:spPr>
        <p:txBody>
          <a:bodyPr>
            <a:normAutofit fontScale="90000"/>
          </a:bodyPr>
          <a:lstStyle/>
          <a:p>
            <a:r>
              <a:rPr lang="it-IT" sz="4000" dirty="0"/>
              <a:t>Istituto di Istruzione Superiore </a:t>
            </a:r>
            <a:br>
              <a:rPr lang="it-IT" dirty="0"/>
            </a:br>
            <a:r>
              <a:rPr lang="it-IT" sz="4400" b="0" i="0" dirty="0">
                <a:solidFill>
                  <a:srgbClr val="1C2024"/>
                </a:solidFill>
                <a:effectLst/>
                <a:latin typeface="Titillium Web" panose="00000500000000000000" pitchFamily="2" charset="0"/>
              </a:rPr>
              <a:t>"</a:t>
            </a:r>
            <a:r>
              <a:rPr lang="it-IT" sz="4400" dirty="0"/>
              <a:t>Leonardo da Vinci</a:t>
            </a:r>
            <a:r>
              <a:rPr lang="it-IT" sz="4400" b="0" i="0" dirty="0">
                <a:solidFill>
                  <a:srgbClr val="1C2024"/>
                </a:solidFill>
                <a:effectLst/>
                <a:latin typeface="Titillium Web" panose="00000500000000000000" pitchFamily="2" charset="0"/>
              </a:rPr>
              <a:t>"</a:t>
            </a:r>
            <a:r>
              <a:rPr lang="it-IT" sz="4400" dirty="0"/>
              <a:t> Chiavenna</a:t>
            </a:r>
          </a:p>
        </p:txBody>
      </p:sp>
      <p:sp>
        <p:nvSpPr>
          <p:cNvPr id="3" name="Segnaposto contenuto 2">
            <a:extLst>
              <a:ext uri="{FF2B5EF4-FFF2-40B4-BE49-F238E27FC236}">
                <a16:creationId xmlns:a16="http://schemas.microsoft.com/office/drawing/2014/main" id="{B0DED329-EE63-4F48-9054-51651A6A301E}"/>
              </a:ext>
            </a:extLst>
          </p:cNvPr>
          <p:cNvSpPr>
            <a:spLocks noGrp="1"/>
          </p:cNvSpPr>
          <p:nvPr>
            <p:ph idx="1"/>
          </p:nvPr>
        </p:nvSpPr>
        <p:spPr>
          <a:xfrm>
            <a:off x="518160" y="2011681"/>
            <a:ext cx="10468708" cy="4194964"/>
          </a:xfrm>
        </p:spPr>
        <p:txBody>
          <a:bodyPr>
            <a:normAutofit/>
          </a:bodyPr>
          <a:lstStyle/>
          <a:p>
            <a:pPr marL="0" indent="0">
              <a:buNone/>
            </a:pPr>
            <a:r>
              <a:rPr lang="it-IT" dirty="0"/>
              <a:t>L’Istituto propone la seguente offerta formativa: </a:t>
            </a:r>
          </a:p>
          <a:p>
            <a:endParaRPr lang="it-IT" dirty="0">
              <a:hlinkClick r:id="rId2"/>
            </a:endParaRPr>
          </a:p>
          <a:p>
            <a:r>
              <a:rPr lang="it-IT" dirty="0">
                <a:solidFill>
                  <a:srgbClr val="FF0000"/>
                </a:solidFill>
              </a:rPr>
              <a:t>PERCORSI LICEALI: </a:t>
            </a:r>
          </a:p>
          <a:p>
            <a:r>
              <a:rPr lang="it-IT" dirty="0"/>
              <a:t>Liceo scientifico, </a:t>
            </a:r>
          </a:p>
          <a:p>
            <a:r>
              <a:rPr lang="it-IT" dirty="0"/>
              <a:t>Liceo linguistico, </a:t>
            </a:r>
          </a:p>
          <a:p>
            <a:r>
              <a:rPr lang="it-IT" dirty="0"/>
              <a:t>Liceo delle scienze umane,</a:t>
            </a:r>
          </a:p>
          <a:p>
            <a:r>
              <a:rPr lang="it-IT" dirty="0"/>
              <a:t>Liceo scientifico indirizzo sportivo.</a:t>
            </a:r>
          </a:p>
          <a:p>
            <a:r>
              <a:rPr lang="it-IT" dirty="0">
                <a:solidFill>
                  <a:srgbClr val="FF0000"/>
                </a:solidFill>
              </a:rPr>
              <a:t>PERCORSI TECNICI</a:t>
            </a:r>
            <a:r>
              <a:rPr lang="it-IT" dirty="0"/>
              <a:t>: </a:t>
            </a:r>
          </a:p>
          <a:p>
            <a:pPr>
              <a:tabLst>
                <a:tab pos="457200" algn="l"/>
              </a:tabLst>
            </a:pPr>
            <a:r>
              <a:rPr lang="it-IT" sz="1800" kern="1200" dirty="0">
                <a:solidFill>
                  <a:srgbClr val="000000"/>
                </a:solidFill>
                <a:effectLst/>
                <a:latin typeface="+mj-lt"/>
                <a:ea typeface="Times New Roman" panose="02020603050405020304" pitchFamily="18" charset="0"/>
                <a:cs typeface="Times New Roman" panose="02020603050405020304" pitchFamily="18" charset="0"/>
              </a:rPr>
              <a:t>Istituto tecnico amministrazione, finanza e marketing -relazioni internazionali per il marketing</a:t>
            </a:r>
            <a:endParaRPr lang="it-IT" sz="1800" dirty="0">
              <a:effectLst/>
              <a:latin typeface="+mj-lt"/>
              <a:ea typeface="Times New Roman" panose="02020603050405020304" pitchFamily="18" charset="0"/>
            </a:endParaRPr>
          </a:p>
          <a:p>
            <a:pPr>
              <a:tabLst>
                <a:tab pos="457200" algn="l"/>
              </a:tabLst>
            </a:pPr>
            <a:r>
              <a:rPr lang="it-IT" dirty="0">
                <a:solidFill>
                  <a:srgbClr val="000000"/>
                </a:solidFill>
                <a:latin typeface="+mj-lt"/>
                <a:ea typeface="Times New Roman" panose="02020603050405020304" pitchFamily="18" charset="0"/>
                <a:cs typeface="Times New Roman" panose="02020603050405020304" pitchFamily="18" charset="0"/>
              </a:rPr>
              <a:t>i</a:t>
            </a:r>
            <a:r>
              <a:rPr lang="it-IT" sz="1800" kern="1200" dirty="0">
                <a:solidFill>
                  <a:srgbClr val="000000"/>
                </a:solidFill>
                <a:effectLst/>
                <a:latin typeface="+mj-lt"/>
                <a:ea typeface="Times New Roman" panose="02020603050405020304" pitchFamily="18" charset="0"/>
                <a:cs typeface="Times New Roman" panose="02020603050405020304" pitchFamily="18" charset="0"/>
              </a:rPr>
              <a:t>stituto tecnico costruzioni, ambiente e territorio</a:t>
            </a:r>
            <a:endParaRPr lang="it-IT" sz="1800" dirty="0">
              <a:effectLst/>
              <a:latin typeface="+mj-lt"/>
              <a:ea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id="{78A0515B-74E8-49D8-9724-F19D77EE2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332" y="196581"/>
            <a:ext cx="5024072" cy="2335603"/>
          </a:xfrm>
          <a:prstGeom prst="rect">
            <a:avLst/>
          </a:prstGeom>
        </p:spPr>
      </p:pic>
    </p:spTree>
    <p:extLst>
      <p:ext uri="{BB962C8B-B14F-4D97-AF65-F5344CB8AC3E}">
        <p14:creationId xmlns:p14="http://schemas.microsoft.com/office/powerpoint/2010/main" val="417567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3F67F-0844-4084-891C-7582EEC508E7}"/>
              </a:ext>
            </a:extLst>
          </p:cNvPr>
          <p:cNvSpPr>
            <a:spLocks noGrp="1"/>
          </p:cNvSpPr>
          <p:nvPr>
            <p:ph type="title"/>
          </p:nvPr>
        </p:nvSpPr>
        <p:spPr>
          <a:xfrm>
            <a:off x="569843" y="390939"/>
            <a:ext cx="10555357" cy="1623255"/>
          </a:xfrm>
        </p:spPr>
        <p:txBody>
          <a:bodyPr>
            <a:normAutofit/>
          </a:bodyPr>
          <a:lstStyle/>
          <a:p>
            <a:r>
              <a:rPr lang="it-IT" dirty="0"/>
              <a:t>Istituto professionale </a:t>
            </a:r>
            <a:br>
              <a:rPr lang="it-IT" dirty="0"/>
            </a:br>
            <a:r>
              <a:rPr lang="it-IT" sz="4800" b="0" i="0" dirty="0">
                <a:solidFill>
                  <a:srgbClr val="1C2024"/>
                </a:solidFill>
                <a:effectLst/>
                <a:latin typeface="Titillium Web" panose="00000500000000000000" pitchFamily="2" charset="0"/>
              </a:rPr>
              <a:t>"</a:t>
            </a:r>
            <a:r>
              <a:rPr lang="it-IT" dirty="0"/>
              <a:t>Crotto </a:t>
            </a:r>
            <a:r>
              <a:rPr lang="it-IT" dirty="0" err="1"/>
              <a:t>Caurga</a:t>
            </a:r>
            <a:r>
              <a:rPr lang="it-IT" sz="4800" b="0" i="0" dirty="0">
                <a:solidFill>
                  <a:srgbClr val="1C2024"/>
                </a:solidFill>
                <a:effectLst/>
                <a:latin typeface="Titillium Web" panose="00000500000000000000" pitchFamily="2" charset="0"/>
              </a:rPr>
              <a:t>"</a:t>
            </a:r>
            <a:r>
              <a:rPr lang="it-IT" dirty="0"/>
              <a:t>- Chiavenna</a:t>
            </a:r>
          </a:p>
        </p:txBody>
      </p:sp>
      <p:sp>
        <p:nvSpPr>
          <p:cNvPr id="3" name="Segnaposto contenuto 2">
            <a:extLst>
              <a:ext uri="{FF2B5EF4-FFF2-40B4-BE49-F238E27FC236}">
                <a16:creationId xmlns:a16="http://schemas.microsoft.com/office/drawing/2014/main" id="{9E3EA4AC-2F16-4A4B-A3F4-1E2D0840E337}"/>
              </a:ext>
            </a:extLst>
          </p:cNvPr>
          <p:cNvSpPr>
            <a:spLocks noGrp="1"/>
          </p:cNvSpPr>
          <p:nvPr>
            <p:ph idx="1"/>
          </p:nvPr>
        </p:nvSpPr>
        <p:spPr>
          <a:xfrm>
            <a:off x="450575" y="2014195"/>
            <a:ext cx="10674626" cy="4452866"/>
          </a:xfrm>
        </p:spPr>
        <p:txBody>
          <a:bodyPr>
            <a:normAutofit/>
          </a:bodyPr>
          <a:lstStyle/>
          <a:p>
            <a:pPr marL="0" indent="0">
              <a:buNone/>
            </a:pPr>
            <a:r>
              <a:rPr lang="it-IT" dirty="0"/>
              <a:t>Indirizzi presenti:</a:t>
            </a:r>
          </a:p>
          <a:p>
            <a:pPr marL="0" indent="0">
              <a:buNone/>
            </a:pPr>
            <a:r>
              <a:rPr lang="it-IT" dirty="0">
                <a:solidFill>
                  <a:srgbClr val="FF0000"/>
                </a:solidFill>
              </a:rPr>
              <a:t>Corso quinquennale di Servizi per l'Enogastronomia e l'Ospitalità Alberghiera:</a:t>
            </a:r>
          </a:p>
          <a:p>
            <a:r>
              <a:rPr lang="it-IT" dirty="0"/>
              <a:t>Enogastronomia </a:t>
            </a:r>
          </a:p>
          <a:p>
            <a:r>
              <a:rPr lang="it-IT" dirty="0"/>
              <a:t>Sala e vendita </a:t>
            </a:r>
          </a:p>
          <a:p>
            <a:r>
              <a:rPr lang="it-IT" dirty="0"/>
              <a:t>Accoglienza turistica</a:t>
            </a:r>
          </a:p>
          <a:p>
            <a:pPr marL="0" indent="0">
              <a:buNone/>
            </a:pPr>
            <a:r>
              <a:rPr lang="it-IT" dirty="0">
                <a:solidFill>
                  <a:srgbClr val="FF0000"/>
                </a:solidFill>
              </a:rPr>
              <a:t>Corso quinquennale di Industria e Artigianato per il Made in </a:t>
            </a:r>
            <a:r>
              <a:rPr lang="it-IT" dirty="0" err="1">
                <a:solidFill>
                  <a:srgbClr val="FF0000"/>
                </a:solidFill>
              </a:rPr>
              <a:t>Italy</a:t>
            </a:r>
            <a:r>
              <a:rPr lang="it-IT" dirty="0">
                <a:solidFill>
                  <a:srgbClr val="FF0000"/>
                </a:solidFill>
              </a:rPr>
              <a:t>:</a:t>
            </a:r>
          </a:p>
          <a:p>
            <a:r>
              <a:rPr lang="it-IT" dirty="0"/>
              <a:t>Settore legno e arredo</a:t>
            </a:r>
          </a:p>
          <a:p>
            <a:pPr marL="0" indent="0">
              <a:buNone/>
            </a:pPr>
            <a:r>
              <a:rPr lang="it-IT" dirty="0">
                <a:solidFill>
                  <a:srgbClr val="FF0000"/>
                </a:solidFill>
              </a:rPr>
              <a:t>Corso quinquennale di Manutenzione e Assistenza Tecnica</a:t>
            </a:r>
          </a:p>
          <a:p>
            <a:pPr marL="0" indent="0">
              <a:buNone/>
            </a:pPr>
            <a:r>
              <a:rPr lang="it-IT" dirty="0">
                <a:solidFill>
                  <a:srgbClr val="FF0000"/>
                </a:solidFill>
              </a:rPr>
              <a:t>Corso quinquennale di Servizi per la Sanità e l'Assistenza Sociale: </a:t>
            </a:r>
            <a:r>
              <a:rPr lang="it-IT" dirty="0"/>
              <a:t>con ampliamento dell'offerta formativa in materie estetiche</a:t>
            </a:r>
          </a:p>
          <a:p>
            <a:pPr marL="0" indent="0">
              <a:buNone/>
            </a:pPr>
            <a:r>
              <a:rPr lang="it-IT" dirty="0">
                <a:solidFill>
                  <a:srgbClr val="FF0000"/>
                </a:solidFill>
              </a:rPr>
              <a:t>Corso triennale </a:t>
            </a:r>
            <a:r>
              <a:rPr lang="it-IT" dirty="0" err="1">
                <a:solidFill>
                  <a:srgbClr val="FF0000"/>
                </a:solidFill>
              </a:rPr>
              <a:t>IeFP</a:t>
            </a:r>
            <a:r>
              <a:rPr lang="it-IT" dirty="0">
                <a:solidFill>
                  <a:srgbClr val="FF0000"/>
                </a:solidFill>
              </a:rPr>
              <a:t> Istruzione e Formazione Professionale: </a:t>
            </a:r>
            <a:r>
              <a:rPr lang="it-IT" dirty="0"/>
              <a:t>operatore delle produzioni alimentari - Lavorazione e produzione di pasticceria, pasta e prodotti da forno</a:t>
            </a:r>
            <a:endParaRPr lang="it-IT" dirty="0">
              <a:solidFill>
                <a:srgbClr val="FF0000"/>
              </a:solidFill>
            </a:endParaRPr>
          </a:p>
        </p:txBody>
      </p:sp>
    </p:spTree>
    <p:extLst>
      <p:ext uri="{BB962C8B-B14F-4D97-AF65-F5344CB8AC3E}">
        <p14:creationId xmlns:p14="http://schemas.microsoft.com/office/powerpoint/2010/main" val="387104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DB20F4-E1E9-4A1E-A155-E9B458E6E9AE}"/>
              </a:ext>
            </a:extLst>
          </p:cNvPr>
          <p:cNvSpPr>
            <a:spLocks noGrp="1"/>
          </p:cNvSpPr>
          <p:nvPr>
            <p:ph type="title"/>
          </p:nvPr>
        </p:nvSpPr>
        <p:spPr>
          <a:xfrm>
            <a:off x="1152939" y="1789043"/>
            <a:ext cx="10641496" cy="3657600"/>
          </a:xfrm>
        </p:spPr>
        <p:txBody>
          <a:bodyPr>
            <a:normAutofit/>
          </a:bodyPr>
          <a:lstStyle/>
          <a:p>
            <a:pPr algn="ctr"/>
            <a:r>
              <a:rPr lang="it-IT" dirty="0"/>
              <a:t>ISTITUTI NELLA PROVINCIA AUTONOMA </a:t>
            </a:r>
            <a:br>
              <a:rPr lang="it-IT" dirty="0"/>
            </a:br>
            <a:r>
              <a:rPr lang="it-IT" dirty="0"/>
              <a:t>DI BOLZANO - ALTO ADIGE</a:t>
            </a:r>
          </a:p>
        </p:txBody>
      </p:sp>
    </p:spTree>
    <p:extLst>
      <p:ext uri="{BB962C8B-B14F-4D97-AF65-F5344CB8AC3E}">
        <p14:creationId xmlns:p14="http://schemas.microsoft.com/office/powerpoint/2010/main" val="150704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45EAD-8155-4118-9CBD-9219524B5743}"/>
              </a:ext>
            </a:extLst>
          </p:cNvPr>
          <p:cNvSpPr>
            <a:spLocks noGrp="1"/>
          </p:cNvSpPr>
          <p:nvPr>
            <p:ph type="title"/>
          </p:nvPr>
        </p:nvSpPr>
        <p:spPr>
          <a:xfrm>
            <a:off x="251791" y="702364"/>
            <a:ext cx="10873410" cy="808383"/>
          </a:xfrm>
        </p:spPr>
        <p:txBody>
          <a:bodyPr>
            <a:normAutofit fontScale="90000"/>
          </a:bodyPr>
          <a:lstStyle/>
          <a:p>
            <a:r>
              <a:rPr lang="it-IT" dirty="0"/>
              <a:t>Scuola Professionale Provinciale </a:t>
            </a:r>
            <a:br>
              <a:rPr lang="it-IT" dirty="0"/>
            </a:br>
            <a:r>
              <a:rPr lang="it-IT" dirty="0"/>
              <a:t>per il commercio, turismo e servizi</a:t>
            </a:r>
            <a:br>
              <a:rPr lang="it-IT" dirty="0"/>
            </a:br>
            <a:r>
              <a:rPr lang="it-IT" b="0" i="0" dirty="0">
                <a:solidFill>
                  <a:srgbClr val="1C2024"/>
                </a:solidFill>
                <a:effectLst/>
                <a:latin typeface="Titillium Web" panose="00000500000000000000" pitchFamily="2" charset="0"/>
              </a:rPr>
              <a:t>"</a:t>
            </a:r>
            <a:r>
              <a:rPr lang="it-IT" dirty="0"/>
              <a:t>Luigi Einaudi</a:t>
            </a:r>
            <a:r>
              <a:rPr lang="it-IT" b="0" i="0" dirty="0">
                <a:solidFill>
                  <a:srgbClr val="1C2024"/>
                </a:solidFill>
                <a:effectLst/>
                <a:latin typeface="Titillium Web" panose="00000500000000000000" pitchFamily="2" charset="0"/>
              </a:rPr>
              <a:t>"</a:t>
            </a:r>
            <a:r>
              <a:rPr lang="it-IT" dirty="0"/>
              <a:t> Bolzano</a:t>
            </a:r>
          </a:p>
        </p:txBody>
      </p:sp>
      <p:sp>
        <p:nvSpPr>
          <p:cNvPr id="3" name="Segnaposto contenuto 2">
            <a:extLst>
              <a:ext uri="{FF2B5EF4-FFF2-40B4-BE49-F238E27FC236}">
                <a16:creationId xmlns:a16="http://schemas.microsoft.com/office/drawing/2014/main" id="{A78C7BDE-DD3C-4207-B5F8-30A05A8A55AF}"/>
              </a:ext>
            </a:extLst>
          </p:cNvPr>
          <p:cNvSpPr>
            <a:spLocks noGrp="1"/>
          </p:cNvSpPr>
          <p:nvPr>
            <p:ph idx="1"/>
          </p:nvPr>
        </p:nvSpPr>
        <p:spPr>
          <a:xfrm>
            <a:off x="357809" y="2120348"/>
            <a:ext cx="11834191" cy="4737652"/>
          </a:xfrm>
        </p:spPr>
        <p:txBody>
          <a:bodyPr>
            <a:normAutofit fontScale="55000" lnSpcReduction="20000"/>
          </a:bodyPr>
          <a:lstStyle/>
          <a:p>
            <a:pPr marL="0" indent="0" algn="l">
              <a:buNone/>
            </a:pPr>
            <a:r>
              <a:rPr lang="it-IT" sz="3800" b="0" i="0" dirty="0">
                <a:solidFill>
                  <a:srgbClr val="FF0000"/>
                </a:solidFill>
                <a:effectLst/>
                <a:latin typeface="Oswald" panose="020B0604020202020204" pitchFamily="2" charset="0"/>
              </a:rPr>
              <a:t>Qualifiche triennali </a:t>
            </a:r>
          </a:p>
          <a:p>
            <a:pPr marL="0" indent="0" algn="l">
              <a:buNone/>
            </a:pPr>
            <a:r>
              <a:rPr lang="it-IT" sz="3800" b="0" i="0" dirty="0">
                <a:solidFill>
                  <a:srgbClr val="212529"/>
                </a:solidFill>
                <a:effectLst/>
                <a:latin typeface="-apple-system"/>
              </a:rPr>
              <a:t>Le figure previste nel curricolo sono: </a:t>
            </a:r>
          </a:p>
          <a:p>
            <a:pPr algn="l">
              <a:buFont typeface="Arial" panose="020B0604020202020204" pitchFamily="34" charset="0"/>
              <a:buChar char="•"/>
            </a:pPr>
            <a:r>
              <a:rPr lang="it-IT" sz="3800" b="0" i="0" dirty="0">
                <a:solidFill>
                  <a:srgbClr val="212529"/>
                </a:solidFill>
                <a:effectLst/>
                <a:latin typeface="-apple-system"/>
              </a:rPr>
              <a:t>Operatore ai servizi di impresa</a:t>
            </a:r>
          </a:p>
          <a:p>
            <a:pPr algn="l">
              <a:buFont typeface="Arial" panose="020B0604020202020204" pitchFamily="34" charset="0"/>
              <a:buChar char="•"/>
            </a:pPr>
            <a:r>
              <a:rPr lang="it-IT" sz="3800" b="0" i="0" dirty="0">
                <a:solidFill>
                  <a:srgbClr val="212529"/>
                </a:solidFill>
                <a:effectLst/>
                <a:latin typeface="-apple-system"/>
              </a:rPr>
              <a:t>Operatore turistico – sportivo </a:t>
            </a:r>
          </a:p>
          <a:p>
            <a:pPr algn="l">
              <a:buFont typeface="Arial" panose="020B0604020202020204" pitchFamily="34" charset="0"/>
              <a:buChar char="•"/>
            </a:pPr>
            <a:r>
              <a:rPr lang="it-IT" sz="3800" b="0" i="0" dirty="0">
                <a:solidFill>
                  <a:srgbClr val="212529"/>
                </a:solidFill>
                <a:effectLst/>
                <a:latin typeface="-apple-system"/>
              </a:rPr>
              <a:t>Operatore commerciale</a:t>
            </a:r>
          </a:p>
          <a:p>
            <a:pPr marL="0" indent="0" algn="l">
              <a:buNone/>
            </a:pPr>
            <a:r>
              <a:rPr lang="it-IT" sz="3800" b="0" i="0" dirty="0">
                <a:solidFill>
                  <a:srgbClr val="FF0000"/>
                </a:solidFill>
                <a:effectLst/>
                <a:latin typeface="Oswald" panose="020B0604020202020204" pitchFamily="2" charset="0"/>
              </a:rPr>
              <a:t>Corsi annuali di diploma professionale</a:t>
            </a:r>
          </a:p>
          <a:p>
            <a:pPr algn="l"/>
            <a:r>
              <a:rPr lang="it-IT" sz="3800" b="0" i="0" dirty="0">
                <a:solidFill>
                  <a:srgbClr val="212529"/>
                </a:solidFill>
                <a:effectLst/>
                <a:latin typeface="-apple-system"/>
              </a:rPr>
              <a:t>Dopo la qualifica triennale, gli allievi che desiderano proseguire negli studi, possono iscriversi ad un </a:t>
            </a:r>
            <a:r>
              <a:rPr lang="it-IT" sz="3800" b="0" i="0" dirty="0" err="1">
                <a:solidFill>
                  <a:srgbClr val="212529"/>
                </a:solidFill>
                <a:effectLst/>
                <a:latin typeface="-apple-system"/>
              </a:rPr>
              <a:t>monoennio</a:t>
            </a:r>
            <a:r>
              <a:rPr lang="it-IT" sz="3800" b="0" i="0" dirty="0">
                <a:solidFill>
                  <a:srgbClr val="212529"/>
                </a:solidFill>
                <a:effectLst/>
                <a:latin typeface="-apple-system"/>
              </a:rPr>
              <a:t> di specializzazione tecnica, al termine del quale sostengono un esame per il conseguimento del diploma professionale. Le figure di tecnico sono: </a:t>
            </a:r>
          </a:p>
          <a:p>
            <a:pPr algn="l">
              <a:buFont typeface="Arial" panose="020B0604020202020204" pitchFamily="34" charset="0"/>
              <a:buChar char="•"/>
            </a:pPr>
            <a:r>
              <a:rPr lang="it-IT" sz="3800" b="0" i="0" dirty="0">
                <a:solidFill>
                  <a:srgbClr val="212529"/>
                </a:solidFill>
                <a:effectLst/>
                <a:latin typeface="-apple-system"/>
              </a:rPr>
              <a:t>Tecnico dei servizi di impresa – indirizzo informatico </a:t>
            </a:r>
          </a:p>
          <a:p>
            <a:pPr algn="l">
              <a:buFont typeface="Arial" panose="020B0604020202020204" pitchFamily="34" charset="0"/>
              <a:buChar char="•"/>
            </a:pPr>
            <a:r>
              <a:rPr lang="it-IT" sz="3800" b="0" i="0" dirty="0">
                <a:solidFill>
                  <a:srgbClr val="212529"/>
                </a:solidFill>
                <a:effectLst/>
                <a:latin typeface="-apple-system"/>
              </a:rPr>
              <a:t>Tecnico turistico sportivo </a:t>
            </a:r>
          </a:p>
          <a:p>
            <a:pPr algn="l">
              <a:buFont typeface="Arial" panose="020B0604020202020204" pitchFamily="34" charset="0"/>
              <a:buChar char="•"/>
            </a:pPr>
            <a:r>
              <a:rPr lang="it-IT" sz="3800" b="0" i="0" dirty="0">
                <a:solidFill>
                  <a:srgbClr val="212529"/>
                </a:solidFill>
                <a:effectLst/>
                <a:latin typeface="-apple-system"/>
              </a:rPr>
              <a:t>Tecnico commerciale delle vendite </a:t>
            </a:r>
          </a:p>
          <a:p>
            <a:pPr algn="l">
              <a:buFont typeface="Arial" panose="020B0604020202020204" pitchFamily="34" charset="0"/>
              <a:buChar char="•"/>
            </a:pPr>
            <a:r>
              <a:rPr lang="it-IT" sz="3800" b="0" i="0" dirty="0">
                <a:solidFill>
                  <a:srgbClr val="212529"/>
                </a:solidFill>
                <a:effectLst/>
                <a:latin typeface="-apple-system"/>
              </a:rPr>
              <a:t>Backstage - Assistente tecnico dello spettacolo (percorso quadriennale).</a:t>
            </a:r>
          </a:p>
          <a:p>
            <a:endParaRPr lang="it-IT" dirty="0"/>
          </a:p>
        </p:txBody>
      </p:sp>
    </p:spTree>
    <p:extLst>
      <p:ext uri="{BB962C8B-B14F-4D97-AF65-F5344CB8AC3E}">
        <p14:creationId xmlns:p14="http://schemas.microsoft.com/office/powerpoint/2010/main" val="152067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5CC908-1674-41D3-90F6-189E76669CAF}"/>
              </a:ext>
            </a:extLst>
          </p:cNvPr>
          <p:cNvSpPr>
            <a:spLocks noGrp="1"/>
          </p:cNvSpPr>
          <p:nvPr>
            <p:ph type="title"/>
          </p:nvPr>
        </p:nvSpPr>
        <p:spPr>
          <a:xfrm>
            <a:off x="1563756" y="233916"/>
            <a:ext cx="10075793" cy="1869203"/>
          </a:xfrm>
        </p:spPr>
        <p:txBody>
          <a:bodyPr>
            <a:normAutofit/>
          </a:bodyPr>
          <a:lstStyle/>
          <a:p>
            <a:r>
              <a:rPr lang="it-IT" dirty="0"/>
              <a:t>Istituto di Istruzione Superiore </a:t>
            </a:r>
            <a:br>
              <a:rPr lang="it-IT" dirty="0"/>
            </a:br>
            <a:r>
              <a:rPr lang="it-IT" sz="4800" b="0" i="0" dirty="0">
                <a:solidFill>
                  <a:srgbClr val="1C2024"/>
                </a:solidFill>
                <a:effectLst/>
                <a:latin typeface="Titillium Web" panose="00000500000000000000" pitchFamily="2" charset="0"/>
              </a:rPr>
              <a:t>"</a:t>
            </a:r>
            <a:r>
              <a:rPr lang="it-IT" dirty="0"/>
              <a:t>Galileo Galilei</a:t>
            </a:r>
            <a:r>
              <a:rPr lang="it-IT" sz="4800" b="0" i="0" dirty="0">
                <a:solidFill>
                  <a:srgbClr val="1C2024"/>
                </a:solidFill>
                <a:effectLst/>
                <a:latin typeface="Titillium Web" panose="00000500000000000000" pitchFamily="2" charset="0"/>
              </a:rPr>
              <a:t>"</a:t>
            </a:r>
            <a:r>
              <a:rPr lang="it-IT" dirty="0"/>
              <a:t> - Bolzano</a:t>
            </a:r>
          </a:p>
        </p:txBody>
      </p:sp>
      <p:sp>
        <p:nvSpPr>
          <p:cNvPr id="3" name="Segnaposto contenuto 2">
            <a:extLst>
              <a:ext uri="{FF2B5EF4-FFF2-40B4-BE49-F238E27FC236}">
                <a16:creationId xmlns:a16="http://schemas.microsoft.com/office/drawing/2014/main" id="{AB18A4BA-A157-4B0E-90C8-1D970CE323F0}"/>
              </a:ext>
            </a:extLst>
          </p:cNvPr>
          <p:cNvSpPr>
            <a:spLocks noGrp="1"/>
          </p:cNvSpPr>
          <p:nvPr>
            <p:ph idx="1"/>
          </p:nvPr>
        </p:nvSpPr>
        <p:spPr>
          <a:xfrm>
            <a:off x="331304" y="2103119"/>
            <a:ext cx="11728174" cy="4337437"/>
          </a:xfrm>
        </p:spPr>
        <p:txBody>
          <a:bodyPr/>
          <a:lstStyle/>
          <a:p>
            <a:pPr marL="0" indent="0">
              <a:buNone/>
            </a:pPr>
            <a:r>
              <a:rPr lang="it-IT" dirty="0"/>
              <a:t>Indirizzi di studio</a:t>
            </a:r>
          </a:p>
          <a:p>
            <a:r>
              <a:rPr lang="it-IT" b="1" dirty="0">
                <a:solidFill>
                  <a:srgbClr val="FF0000"/>
                </a:solidFill>
              </a:rPr>
              <a:t>Istituto tecnico tecnologico: </a:t>
            </a:r>
            <a:r>
              <a:rPr lang="it-IT" dirty="0"/>
              <a:t>Meccanica meccatronica ed energia</a:t>
            </a:r>
          </a:p>
          <a:p>
            <a:pPr marL="0" indent="0">
              <a:buNone/>
            </a:pPr>
            <a:r>
              <a:rPr lang="it-IT" dirty="0"/>
              <a:t>                                                    Informatica e telecomunicazioni</a:t>
            </a:r>
          </a:p>
          <a:p>
            <a:pPr marL="0" indent="0">
              <a:buNone/>
            </a:pPr>
            <a:r>
              <a:rPr lang="it-IT" dirty="0"/>
              <a:t>                                                    Chimica, materiali e biotecnologie: ambientale e sanitario</a:t>
            </a:r>
          </a:p>
          <a:p>
            <a:pPr marL="0" indent="0">
              <a:buNone/>
            </a:pPr>
            <a:r>
              <a:rPr lang="it-IT" dirty="0"/>
              <a:t>                                                    Elettronica ed elettrotecnica</a:t>
            </a:r>
          </a:p>
          <a:p>
            <a:r>
              <a:rPr lang="it-IT" b="1" dirty="0">
                <a:solidFill>
                  <a:srgbClr val="FF0000"/>
                </a:solidFill>
              </a:rPr>
              <a:t>Istituto professionale per l’industria, l’artigianato e i servizi</a:t>
            </a:r>
            <a:r>
              <a:rPr lang="it-IT" dirty="0"/>
              <a:t>: - manutenzione e assistenza tecnica </a:t>
            </a:r>
          </a:p>
          <a:p>
            <a:pPr marL="0" indent="0">
              <a:buNone/>
            </a:pPr>
            <a:r>
              <a:rPr lang="it-IT" dirty="0"/>
              <a:t>                                                                                                        - odontotecnico</a:t>
            </a:r>
          </a:p>
          <a:p>
            <a:r>
              <a:rPr lang="it-IT" b="1" dirty="0">
                <a:solidFill>
                  <a:srgbClr val="FF0000"/>
                </a:solidFill>
              </a:rPr>
              <a:t>Liceo scientifico per le scienze applicate</a:t>
            </a:r>
          </a:p>
          <a:p>
            <a:pPr marL="0" indent="0">
              <a:buNone/>
            </a:pPr>
            <a:endParaRPr lang="it-IT" b="1" dirty="0">
              <a:solidFill>
                <a:srgbClr val="FF0000"/>
              </a:solidFill>
            </a:endParaRPr>
          </a:p>
          <a:p>
            <a:r>
              <a:rPr lang="it-IT" b="1" dirty="0">
                <a:solidFill>
                  <a:srgbClr val="FF0000"/>
                </a:solidFill>
              </a:rPr>
              <a:t>Liceo scientifico per le scienze applicate- percorso quadriennale</a:t>
            </a:r>
          </a:p>
          <a:p>
            <a:pPr marL="0" indent="0">
              <a:buNone/>
            </a:pPr>
            <a:endParaRPr lang="it-IT" b="1" dirty="0">
              <a:solidFill>
                <a:srgbClr val="FF0000"/>
              </a:solidFill>
            </a:endParaRPr>
          </a:p>
          <a:p>
            <a:pPr marL="0" indent="0">
              <a:buNone/>
            </a:pPr>
            <a:endParaRPr lang="it-IT" dirty="0"/>
          </a:p>
        </p:txBody>
      </p:sp>
      <p:pic>
        <p:nvPicPr>
          <p:cNvPr id="5" name="Immagine 4">
            <a:extLst>
              <a:ext uri="{FF2B5EF4-FFF2-40B4-BE49-F238E27FC236}">
                <a16:creationId xmlns:a16="http://schemas.microsoft.com/office/drawing/2014/main" id="{D46D4CA7-E667-446B-B36D-BCF302F10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72" y="233916"/>
            <a:ext cx="1028700" cy="990600"/>
          </a:xfrm>
          <a:prstGeom prst="rect">
            <a:avLst/>
          </a:prstGeom>
        </p:spPr>
      </p:pic>
    </p:spTree>
    <p:extLst>
      <p:ext uri="{BB962C8B-B14F-4D97-AF65-F5344CB8AC3E}">
        <p14:creationId xmlns:p14="http://schemas.microsoft.com/office/powerpoint/2010/main" val="412084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FE219-5585-4F5D-A631-974C32CE32FB}"/>
              </a:ext>
            </a:extLst>
          </p:cNvPr>
          <p:cNvSpPr>
            <a:spLocks noGrp="1"/>
          </p:cNvSpPr>
          <p:nvPr>
            <p:ph type="title"/>
          </p:nvPr>
        </p:nvSpPr>
        <p:spPr>
          <a:xfrm>
            <a:off x="359776" y="283591"/>
            <a:ext cx="10765424" cy="1298577"/>
          </a:xfrm>
        </p:spPr>
        <p:txBody>
          <a:bodyPr/>
          <a:lstStyle/>
          <a:p>
            <a:r>
              <a:rPr lang="it-IT" dirty="0"/>
              <a:t>Liceo Pascoli- Bolzano</a:t>
            </a:r>
          </a:p>
        </p:txBody>
      </p:sp>
      <p:sp>
        <p:nvSpPr>
          <p:cNvPr id="3" name="Segnaposto contenuto 2">
            <a:extLst>
              <a:ext uri="{FF2B5EF4-FFF2-40B4-BE49-F238E27FC236}">
                <a16:creationId xmlns:a16="http://schemas.microsoft.com/office/drawing/2014/main" id="{160AFC38-2FE5-48FF-BA58-23249DCE229E}"/>
              </a:ext>
            </a:extLst>
          </p:cNvPr>
          <p:cNvSpPr>
            <a:spLocks noGrp="1"/>
          </p:cNvSpPr>
          <p:nvPr>
            <p:ph idx="1"/>
          </p:nvPr>
        </p:nvSpPr>
        <p:spPr>
          <a:xfrm>
            <a:off x="768626" y="2103120"/>
            <a:ext cx="10356574" cy="3931920"/>
          </a:xfrm>
        </p:spPr>
        <p:txBody>
          <a:bodyPr/>
          <a:lstStyle/>
          <a:p>
            <a:pPr marL="0" indent="0">
              <a:buNone/>
            </a:pPr>
            <a:r>
              <a:rPr lang="it-IT" b="1" dirty="0"/>
              <a:t>OFFERTA FORMATIVA:</a:t>
            </a:r>
          </a:p>
          <a:p>
            <a:pPr marL="342900" lvl="0" indent="-342900">
              <a:buFont typeface="Garamond" panose="02020404030301010803" pitchFamily="18" charset="0"/>
              <a:buChar char="◦"/>
              <a:tabLst>
                <a:tab pos="457200" algn="l"/>
              </a:tabLst>
            </a:pPr>
            <a:r>
              <a:rPr lang="it-IT" sz="2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Scienze umane internazionale</a:t>
            </a:r>
            <a:endParaRPr lang="it-IT" sz="28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Musicale</a:t>
            </a:r>
            <a:endParaRPr lang="it-IT" sz="28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Scienze umane </a:t>
            </a:r>
            <a:endParaRPr lang="it-IT" sz="28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Artistico figurativo</a:t>
            </a:r>
            <a:endParaRPr lang="it-IT" sz="28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8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E</a:t>
            </a:r>
            <a:r>
              <a:rPr lang="it-IT" sz="2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conomico sociale</a:t>
            </a:r>
            <a:endParaRPr lang="it-IT" sz="28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8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Artistico grafico</a:t>
            </a:r>
            <a:endParaRPr lang="it-IT" sz="2800" dirty="0">
              <a:effectLst/>
              <a:latin typeface="Times New Roman" panose="02020603050405020304" pitchFamily="18" charset="0"/>
              <a:ea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id="{975E7ED4-1C3C-4BF0-9CF4-DC4F1A022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428" y="283591"/>
            <a:ext cx="4448796" cy="1819529"/>
          </a:xfrm>
          <a:prstGeom prst="rect">
            <a:avLst/>
          </a:prstGeom>
        </p:spPr>
      </p:pic>
    </p:spTree>
    <p:extLst>
      <p:ext uri="{BB962C8B-B14F-4D97-AF65-F5344CB8AC3E}">
        <p14:creationId xmlns:p14="http://schemas.microsoft.com/office/powerpoint/2010/main" val="275543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CEB6C-7247-4AAD-977D-B446C942FEC0}"/>
              </a:ext>
            </a:extLst>
          </p:cNvPr>
          <p:cNvSpPr>
            <a:spLocks noGrp="1"/>
          </p:cNvSpPr>
          <p:nvPr>
            <p:ph type="title"/>
          </p:nvPr>
        </p:nvSpPr>
        <p:spPr>
          <a:xfrm>
            <a:off x="2862468" y="642594"/>
            <a:ext cx="8262731" cy="1371600"/>
          </a:xfrm>
        </p:spPr>
        <p:txBody>
          <a:bodyPr/>
          <a:lstStyle/>
          <a:p>
            <a:r>
              <a:rPr lang="it-IT" dirty="0"/>
              <a:t>-Bolzano</a:t>
            </a:r>
          </a:p>
        </p:txBody>
      </p:sp>
      <p:sp>
        <p:nvSpPr>
          <p:cNvPr id="3" name="Segnaposto contenuto 2">
            <a:extLst>
              <a:ext uri="{FF2B5EF4-FFF2-40B4-BE49-F238E27FC236}">
                <a16:creationId xmlns:a16="http://schemas.microsoft.com/office/drawing/2014/main" id="{A183274E-CC14-47D5-B269-045F59908A6C}"/>
              </a:ext>
            </a:extLst>
          </p:cNvPr>
          <p:cNvSpPr>
            <a:spLocks noGrp="1"/>
          </p:cNvSpPr>
          <p:nvPr>
            <p:ph idx="1"/>
          </p:nvPr>
        </p:nvSpPr>
        <p:spPr>
          <a:xfrm>
            <a:off x="437322" y="2103120"/>
            <a:ext cx="10687879" cy="4297680"/>
          </a:xfrm>
        </p:spPr>
        <p:txBody>
          <a:bodyPr/>
          <a:lstStyle/>
          <a:p>
            <a:r>
              <a:rPr lang="it-IT" b="0" i="0" dirty="0">
                <a:solidFill>
                  <a:srgbClr val="19191A"/>
                </a:solidFill>
                <a:effectLst/>
                <a:latin typeface="Helvetica" panose="020B0604020202020204" pitchFamily="34" charset="0"/>
              </a:rPr>
              <a:t>L’Istituto Tecnico per le Costruzioni, l’Ambiente e il Territorio “Andrea e Pietro </a:t>
            </a:r>
            <a:r>
              <a:rPr lang="it-IT" b="0" i="0" dirty="0" err="1">
                <a:solidFill>
                  <a:srgbClr val="19191A"/>
                </a:solidFill>
                <a:effectLst/>
                <a:latin typeface="Helvetica" panose="020B0604020202020204" pitchFamily="34" charset="0"/>
              </a:rPr>
              <a:t>Delai</a:t>
            </a:r>
            <a:r>
              <a:rPr lang="it-IT" b="0" i="0" dirty="0">
                <a:solidFill>
                  <a:srgbClr val="19191A"/>
                </a:solidFill>
                <a:effectLst/>
                <a:latin typeface="Helvetica" panose="020B0604020202020204" pitchFamily="34" charset="0"/>
              </a:rPr>
              <a:t>” (I.T.C.A.T. “A. e P. </a:t>
            </a:r>
            <a:r>
              <a:rPr lang="it-IT" b="0" i="0" dirty="0" err="1">
                <a:solidFill>
                  <a:srgbClr val="19191A"/>
                </a:solidFill>
                <a:effectLst/>
                <a:latin typeface="Helvetica" panose="020B0604020202020204" pitchFamily="34" charset="0"/>
              </a:rPr>
              <a:t>Delai</a:t>
            </a:r>
            <a:r>
              <a:rPr lang="it-IT" b="0" i="0" dirty="0">
                <a:solidFill>
                  <a:srgbClr val="19191A"/>
                </a:solidFill>
                <a:effectLst/>
                <a:latin typeface="Helvetica" panose="020B0604020202020204" pitchFamily="34" charset="0"/>
              </a:rPr>
              <a:t>”), già Istituto Tecnico per Geometri (I.T.G.), nella propria sede storica di via Cadorna 16/A </a:t>
            </a:r>
            <a:r>
              <a:rPr lang="it-IT" b="0" i="0" dirty="0" err="1">
                <a:solidFill>
                  <a:srgbClr val="19191A"/>
                </a:solidFill>
                <a:effectLst/>
                <a:latin typeface="Helvetica" panose="020B0604020202020204" pitchFamily="34" charset="0"/>
              </a:rPr>
              <a:t>a</a:t>
            </a:r>
            <a:r>
              <a:rPr lang="it-IT" b="0" i="0" dirty="0">
                <a:solidFill>
                  <a:srgbClr val="19191A"/>
                </a:solidFill>
                <a:effectLst/>
                <a:latin typeface="Helvetica" panose="020B0604020202020204" pitchFamily="34" charset="0"/>
              </a:rPr>
              <a:t> Bolzano articola la propria offerta formativa su due indirizzi: </a:t>
            </a:r>
          </a:p>
          <a:p>
            <a:r>
              <a:rPr lang="it-IT" b="0" i="0" dirty="0">
                <a:solidFill>
                  <a:srgbClr val="C00000"/>
                </a:solidFill>
                <a:effectLst/>
                <a:latin typeface="Helvetica" panose="020B0604020202020204" pitchFamily="34" charset="0"/>
              </a:rPr>
              <a:t>Costruzioni, Ambiente e Territorio </a:t>
            </a:r>
            <a:endParaRPr lang="it-IT" dirty="0">
              <a:solidFill>
                <a:srgbClr val="C00000"/>
              </a:solidFill>
              <a:latin typeface="Helvetica" panose="020B0604020202020204" pitchFamily="34" charset="0"/>
            </a:endParaRPr>
          </a:p>
          <a:p>
            <a:r>
              <a:rPr lang="it-IT" b="0" i="0" dirty="0">
                <a:solidFill>
                  <a:srgbClr val="C00000"/>
                </a:solidFill>
                <a:effectLst/>
                <a:latin typeface="Helvetica" panose="020B0604020202020204" pitchFamily="34" charset="0"/>
              </a:rPr>
              <a:t>Geotecnico.</a:t>
            </a:r>
          </a:p>
          <a:p>
            <a:pPr marL="0" indent="0">
              <a:buNone/>
            </a:pPr>
            <a:r>
              <a:rPr lang="it-IT" b="0" i="0" dirty="0">
                <a:solidFill>
                  <a:srgbClr val="19191A"/>
                </a:solidFill>
                <a:effectLst/>
                <a:latin typeface="Helvetica" panose="020B0604020202020204" pitchFamily="34" charset="0"/>
              </a:rPr>
              <a:t>Comune a entrambe gli indirizzi del triennio (</a:t>
            </a:r>
            <a:r>
              <a:rPr lang="it-IT" b="1" i="0" dirty="0">
                <a:solidFill>
                  <a:srgbClr val="19191A"/>
                </a:solidFill>
                <a:effectLst/>
                <a:latin typeface="Helvetica" panose="020B0604020202020204" pitchFamily="34" charset="0"/>
              </a:rPr>
              <a:t>CAT</a:t>
            </a:r>
            <a:r>
              <a:rPr lang="it-IT" b="0" i="0" dirty="0">
                <a:solidFill>
                  <a:srgbClr val="19191A"/>
                </a:solidFill>
                <a:effectLst/>
                <a:latin typeface="Helvetica" panose="020B0604020202020204" pitchFamily="34" charset="0"/>
              </a:rPr>
              <a:t> e </a:t>
            </a:r>
            <a:r>
              <a:rPr lang="it-IT" b="1" i="0" dirty="0">
                <a:solidFill>
                  <a:srgbClr val="19191A"/>
                </a:solidFill>
                <a:effectLst/>
                <a:latin typeface="Helvetica" panose="020B0604020202020204" pitchFamily="34" charset="0"/>
              </a:rPr>
              <a:t>GEO</a:t>
            </a:r>
            <a:r>
              <a:rPr lang="it-IT" b="0" i="0" dirty="0">
                <a:solidFill>
                  <a:srgbClr val="19191A"/>
                </a:solidFill>
                <a:effectLst/>
                <a:latin typeface="Helvetica" panose="020B0604020202020204" pitchFamily="34" charset="0"/>
              </a:rPr>
              <a:t>), il primo biennio al </a:t>
            </a:r>
            <a:r>
              <a:rPr lang="it-IT" b="0" i="0" dirty="0" err="1">
                <a:solidFill>
                  <a:srgbClr val="19191A"/>
                </a:solidFill>
                <a:effectLst/>
                <a:latin typeface="Helvetica" panose="020B0604020202020204" pitchFamily="34" charset="0"/>
              </a:rPr>
              <a:t>Delai</a:t>
            </a:r>
            <a:r>
              <a:rPr lang="it-IT" b="0" i="0" dirty="0">
                <a:solidFill>
                  <a:srgbClr val="19191A"/>
                </a:solidFill>
                <a:effectLst/>
                <a:latin typeface="Helvetica" panose="020B0604020202020204" pitchFamily="34" charset="0"/>
              </a:rPr>
              <a:t> si mantiene ovviamente in linea con quello della maggior parte delle scuole superiori per quanto attiene alle </a:t>
            </a:r>
            <a:r>
              <a:rPr lang="it-IT" b="1" i="0" dirty="0">
                <a:solidFill>
                  <a:srgbClr val="19191A"/>
                </a:solidFill>
                <a:effectLst/>
                <a:latin typeface="Helvetica" panose="020B0604020202020204" pitchFamily="34" charset="0"/>
              </a:rPr>
              <a:t>discipline fondamentali</a:t>
            </a:r>
            <a:r>
              <a:rPr lang="it-IT" b="0" i="0" dirty="0">
                <a:solidFill>
                  <a:srgbClr val="19191A"/>
                </a:solidFill>
                <a:effectLst/>
                <a:latin typeface="Helvetica" panose="020B0604020202020204" pitchFamily="34" charset="0"/>
              </a:rPr>
              <a:t> (L1, L2, L3, storia, matematica, diritto, scienze, scienze motorie e sportive, religione cattolica), marcando invece la propria specialità nell’ambito delle </a:t>
            </a:r>
            <a:r>
              <a:rPr lang="it-IT" b="1" i="0" dirty="0">
                <a:solidFill>
                  <a:srgbClr val="19191A"/>
                </a:solidFill>
                <a:effectLst/>
                <a:latin typeface="Helvetica" panose="020B0604020202020204" pitchFamily="34" charset="0"/>
              </a:rPr>
              <a:t>materie scientifiche</a:t>
            </a:r>
            <a:r>
              <a:rPr lang="it-IT" b="0" i="0" dirty="0">
                <a:solidFill>
                  <a:srgbClr val="19191A"/>
                </a:solidFill>
                <a:effectLst/>
                <a:latin typeface="Helvetica" panose="020B0604020202020204" pitchFamily="34" charset="0"/>
              </a:rPr>
              <a:t> (chimica e fisica) e  di quelle </a:t>
            </a:r>
            <a:r>
              <a:rPr lang="it-IT" b="1" i="0" dirty="0">
                <a:solidFill>
                  <a:srgbClr val="19191A"/>
                </a:solidFill>
                <a:effectLst/>
                <a:latin typeface="Helvetica" panose="020B0604020202020204" pitchFamily="34" charset="0"/>
              </a:rPr>
              <a:t>tecniche</a:t>
            </a:r>
            <a:r>
              <a:rPr lang="it-IT" b="0" i="0" dirty="0">
                <a:solidFill>
                  <a:srgbClr val="19191A"/>
                </a:solidFill>
                <a:effectLst/>
                <a:latin typeface="Helvetica" panose="020B0604020202020204" pitchFamily="34" charset="0"/>
              </a:rPr>
              <a:t> (tecnologie e tecniche di rappresentazione grafica, per il disegno a mano e al computer, scienze e tecnologie applicate)</a:t>
            </a:r>
            <a:endParaRPr lang="it-IT" dirty="0">
              <a:solidFill>
                <a:srgbClr val="C00000"/>
              </a:solidFill>
            </a:endParaRPr>
          </a:p>
        </p:txBody>
      </p:sp>
      <p:pic>
        <p:nvPicPr>
          <p:cNvPr id="5" name="Immagine 4">
            <a:extLst>
              <a:ext uri="{FF2B5EF4-FFF2-40B4-BE49-F238E27FC236}">
                <a16:creationId xmlns:a16="http://schemas.microsoft.com/office/drawing/2014/main" id="{079D1477-7E28-49D2-A2A0-0AF41655E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89" y="254652"/>
            <a:ext cx="2610679" cy="1848468"/>
          </a:xfrm>
          <a:prstGeom prst="rect">
            <a:avLst/>
          </a:prstGeom>
        </p:spPr>
      </p:pic>
    </p:spTree>
    <p:extLst>
      <p:ext uri="{BB962C8B-B14F-4D97-AF65-F5344CB8AC3E}">
        <p14:creationId xmlns:p14="http://schemas.microsoft.com/office/powerpoint/2010/main" val="76369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E05161-DED6-4A80-B26D-5C7F36107665}"/>
              </a:ext>
            </a:extLst>
          </p:cNvPr>
          <p:cNvSpPr>
            <a:spLocks noGrp="1"/>
          </p:cNvSpPr>
          <p:nvPr>
            <p:ph type="title"/>
          </p:nvPr>
        </p:nvSpPr>
        <p:spPr>
          <a:xfrm>
            <a:off x="821635" y="397565"/>
            <a:ext cx="10303565" cy="1616629"/>
          </a:xfrm>
        </p:spPr>
        <p:txBody>
          <a:bodyPr/>
          <a:lstStyle/>
          <a:p>
            <a:r>
              <a:rPr lang="it-IT" dirty="0" err="1"/>
              <a:t>Rainerum</a:t>
            </a:r>
            <a:r>
              <a:rPr lang="it-IT" dirty="0"/>
              <a:t> Salesiani </a:t>
            </a:r>
            <a:r>
              <a:rPr lang="it-IT" sz="4800" b="0" i="0" dirty="0">
                <a:solidFill>
                  <a:srgbClr val="1C2024"/>
                </a:solidFill>
                <a:effectLst/>
                <a:latin typeface="Titillium Web" panose="00000500000000000000" pitchFamily="2" charset="0"/>
              </a:rPr>
              <a:t>"</a:t>
            </a:r>
            <a:r>
              <a:rPr lang="it-IT" dirty="0"/>
              <a:t>Don Bosco</a:t>
            </a:r>
            <a:r>
              <a:rPr lang="it-IT" sz="4800" b="0" i="0" dirty="0">
                <a:solidFill>
                  <a:srgbClr val="1C2024"/>
                </a:solidFill>
                <a:effectLst/>
                <a:latin typeface="Titillium Web" panose="00000500000000000000" pitchFamily="2" charset="0"/>
              </a:rPr>
              <a:t>"</a:t>
            </a:r>
            <a:endParaRPr lang="it-IT" dirty="0"/>
          </a:p>
        </p:txBody>
      </p:sp>
      <p:sp>
        <p:nvSpPr>
          <p:cNvPr id="3" name="Segnaposto contenuto 2">
            <a:extLst>
              <a:ext uri="{FF2B5EF4-FFF2-40B4-BE49-F238E27FC236}">
                <a16:creationId xmlns:a16="http://schemas.microsoft.com/office/drawing/2014/main" id="{7A2C50C1-55E4-44E6-B4C9-1A51AF29ACF1}"/>
              </a:ext>
            </a:extLst>
          </p:cNvPr>
          <p:cNvSpPr>
            <a:spLocks noGrp="1"/>
          </p:cNvSpPr>
          <p:nvPr>
            <p:ph idx="1"/>
          </p:nvPr>
        </p:nvSpPr>
        <p:spPr>
          <a:xfrm>
            <a:off x="609600" y="2358887"/>
            <a:ext cx="10760764" cy="4499112"/>
          </a:xfrm>
        </p:spPr>
        <p:txBody>
          <a:bodyPr>
            <a:normAutofit/>
          </a:bodyPr>
          <a:lstStyle/>
          <a:p>
            <a:pPr marL="0" indent="0">
              <a:buNone/>
            </a:pPr>
            <a:r>
              <a:rPr lang="it-IT" sz="2000" dirty="0"/>
              <a:t>OFFERTA FORMATIVA:</a:t>
            </a:r>
          </a:p>
          <a:p>
            <a:r>
              <a:rPr lang="it-IT" sz="2000" dirty="0">
                <a:solidFill>
                  <a:srgbClr val="FF0000"/>
                </a:solidFill>
              </a:rPr>
              <a:t>Liceo scientifico: opzione scienze applicate</a:t>
            </a:r>
          </a:p>
          <a:p>
            <a:pPr marL="0" indent="0">
              <a:buNone/>
            </a:pPr>
            <a:r>
              <a:rPr lang="it-IT" sz="2000" b="0" i="0" dirty="0">
                <a:effectLst/>
                <a:latin typeface="Karla" panose="020B0604020202020204" pitchFamily="2" charset="0"/>
              </a:rPr>
              <a:t>Nel corso degli anni, questo Istituto, in particolare il Liceo scientifico, ha sviluppato una particolare </a:t>
            </a:r>
            <a:r>
              <a:rPr lang="it-IT" sz="2000" b="1" i="0" dirty="0">
                <a:effectLst/>
                <a:latin typeface="Karla" panose="020B0604020202020204" pitchFamily="2" charset="0"/>
              </a:rPr>
              <a:t>attenzione per l'intelligenza artificiale e la robotica</a:t>
            </a:r>
            <a:r>
              <a:rPr lang="it-IT" sz="2000" b="0" i="0" dirty="0">
                <a:effectLst/>
                <a:latin typeface="Karla" panose="020B0604020202020204" pitchFamily="2" charset="0"/>
              </a:rPr>
              <a:t>.</a:t>
            </a:r>
            <a:endParaRPr lang="it-IT" sz="2000" dirty="0"/>
          </a:p>
          <a:p>
            <a:endParaRPr lang="it-IT" sz="2000" dirty="0"/>
          </a:p>
          <a:p>
            <a:r>
              <a:rPr lang="it-IT" sz="2000" dirty="0">
                <a:solidFill>
                  <a:srgbClr val="FF0000"/>
                </a:solidFill>
              </a:rPr>
              <a:t>Istituto tecnico tecnologico</a:t>
            </a:r>
            <a:r>
              <a:rPr lang="it-IT" sz="2000" dirty="0"/>
              <a:t>:- indirizzo meccatronico</a:t>
            </a:r>
          </a:p>
          <a:p>
            <a:pPr marL="0" indent="0">
              <a:buNone/>
            </a:pPr>
            <a:r>
              <a:rPr lang="it-IT" sz="2000" dirty="0"/>
              <a:t>                                                    -articolazione energetica</a:t>
            </a:r>
          </a:p>
          <a:p>
            <a:pPr marL="0" indent="0">
              <a:buNone/>
            </a:pPr>
            <a:r>
              <a:rPr lang="it-IT" dirty="0"/>
              <a:t>                                                    </a:t>
            </a:r>
          </a:p>
        </p:txBody>
      </p:sp>
    </p:spTree>
    <p:extLst>
      <p:ext uri="{BB962C8B-B14F-4D97-AF65-F5344CB8AC3E}">
        <p14:creationId xmlns:p14="http://schemas.microsoft.com/office/powerpoint/2010/main" val="361328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07B0BC-97B5-4754-B653-298230735356}"/>
              </a:ext>
            </a:extLst>
          </p:cNvPr>
          <p:cNvSpPr>
            <a:spLocks noGrp="1"/>
          </p:cNvSpPr>
          <p:nvPr>
            <p:ph type="title"/>
          </p:nvPr>
        </p:nvSpPr>
        <p:spPr>
          <a:xfrm>
            <a:off x="238539" y="420002"/>
            <a:ext cx="11662730" cy="1303867"/>
          </a:xfrm>
        </p:spPr>
        <p:txBody>
          <a:bodyPr>
            <a:normAutofit fontScale="90000"/>
          </a:bodyPr>
          <a:lstStyle/>
          <a:p>
            <a:pPr algn="ctr"/>
            <a:r>
              <a:rPr lang="it-IT" dirty="0"/>
              <a:t>Mappa Istituti Superiori Sondrio e provincia</a:t>
            </a:r>
          </a:p>
        </p:txBody>
      </p:sp>
      <p:pic>
        <p:nvPicPr>
          <p:cNvPr id="5" name="Segnaposto contenuto 4">
            <a:extLst>
              <a:ext uri="{FF2B5EF4-FFF2-40B4-BE49-F238E27FC236}">
                <a16:creationId xmlns:a16="http://schemas.microsoft.com/office/drawing/2014/main" id="{9B6D1D14-FF60-4E44-8852-FF7406C87E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0" b="3699"/>
          <a:stretch/>
        </p:blipFill>
        <p:spPr>
          <a:xfrm>
            <a:off x="337625" y="1723870"/>
            <a:ext cx="11563644" cy="4887946"/>
          </a:xfrm>
        </p:spPr>
      </p:pic>
    </p:spTree>
    <p:extLst>
      <p:ext uri="{BB962C8B-B14F-4D97-AF65-F5344CB8AC3E}">
        <p14:creationId xmlns:p14="http://schemas.microsoft.com/office/powerpoint/2010/main" val="2334989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D1061D-8636-433B-BC6E-62188A55528D}"/>
              </a:ext>
            </a:extLst>
          </p:cNvPr>
          <p:cNvSpPr>
            <a:spLocks noGrp="1"/>
          </p:cNvSpPr>
          <p:nvPr>
            <p:ph type="title"/>
          </p:nvPr>
        </p:nvSpPr>
        <p:spPr/>
        <p:txBody>
          <a:bodyPr>
            <a:normAutofit fontScale="90000"/>
          </a:bodyPr>
          <a:lstStyle/>
          <a:p>
            <a:r>
              <a:rPr lang="it-IT" dirty="0"/>
              <a:t>Scuola professionale alberghiera</a:t>
            </a:r>
            <a:br>
              <a:rPr lang="it-IT" dirty="0"/>
            </a:br>
            <a:r>
              <a:rPr lang="it-IT" sz="4800" b="0" i="0" dirty="0">
                <a:solidFill>
                  <a:srgbClr val="1C2024"/>
                </a:solidFill>
                <a:effectLst/>
                <a:latin typeface="Titillium Web" panose="00000500000000000000" pitchFamily="2" charset="0"/>
              </a:rPr>
              <a:t>"</a:t>
            </a:r>
            <a:r>
              <a:rPr lang="it-IT" dirty="0"/>
              <a:t>Cesare Ritz</a:t>
            </a:r>
            <a:r>
              <a:rPr lang="it-IT" sz="4800" b="0" i="0" dirty="0">
                <a:solidFill>
                  <a:srgbClr val="1C2024"/>
                </a:solidFill>
                <a:effectLst/>
                <a:latin typeface="Titillium Web" panose="00000500000000000000" pitchFamily="2" charset="0"/>
              </a:rPr>
              <a:t> "</a:t>
            </a:r>
            <a:r>
              <a:rPr lang="it-IT" dirty="0"/>
              <a:t> - Merano</a:t>
            </a:r>
          </a:p>
        </p:txBody>
      </p:sp>
      <p:sp>
        <p:nvSpPr>
          <p:cNvPr id="3" name="Segnaposto contenuto 2">
            <a:extLst>
              <a:ext uri="{FF2B5EF4-FFF2-40B4-BE49-F238E27FC236}">
                <a16:creationId xmlns:a16="http://schemas.microsoft.com/office/drawing/2014/main" id="{72A34A9E-2492-4F87-AA6B-9DEC4B511581}"/>
              </a:ext>
            </a:extLst>
          </p:cNvPr>
          <p:cNvSpPr>
            <a:spLocks noGrp="1"/>
          </p:cNvSpPr>
          <p:nvPr>
            <p:ph idx="1"/>
          </p:nvPr>
        </p:nvSpPr>
        <p:spPr>
          <a:xfrm>
            <a:off x="702365" y="2385390"/>
            <a:ext cx="10422835" cy="4472609"/>
          </a:xfrm>
        </p:spPr>
        <p:txBody>
          <a:bodyPr/>
          <a:lstStyle/>
          <a:p>
            <a:pPr marL="0" indent="0">
              <a:buNone/>
            </a:pPr>
            <a:r>
              <a:rPr lang="it-IT" sz="2000" dirty="0"/>
              <a:t>Offerta formativa:</a:t>
            </a:r>
          </a:p>
          <a:p>
            <a:r>
              <a:rPr lang="it-IT" sz="2000" b="1" dirty="0">
                <a:solidFill>
                  <a:srgbClr val="C00000"/>
                </a:solidFill>
              </a:rPr>
              <a:t>Operatore ai servizi di Cucina</a:t>
            </a:r>
          </a:p>
          <a:p>
            <a:r>
              <a:rPr lang="it-IT" sz="2000" b="1" dirty="0">
                <a:solidFill>
                  <a:srgbClr val="C00000"/>
                </a:solidFill>
              </a:rPr>
              <a:t>Operatore ai servizi di Sala-Bar</a:t>
            </a:r>
          </a:p>
          <a:p>
            <a:r>
              <a:rPr lang="it-IT" sz="2000" b="1" dirty="0">
                <a:solidFill>
                  <a:srgbClr val="C00000"/>
                </a:solidFill>
              </a:rPr>
              <a:t>Operatore ai servizi di Ricevimento</a:t>
            </a:r>
          </a:p>
          <a:p>
            <a:pPr marL="0" indent="0">
              <a:buNone/>
            </a:pPr>
            <a:endParaRPr lang="it-IT" sz="2000" dirty="0"/>
          </a:p>
          <a:p>
            <a:pPr marL="0" indent="0">
              <a:buNone/>
            </a:pPr>
            <a:r>
              <a:rPr lang="it-IT" sz="2000" dirty="0"/>
              <a:t>I tre indirizzi, Cucina, Sala-Bar e Ricevimento, si articolano in un biennio comune, che consente allo studente di acquisire le conoscenze e le competenze di base nell’ambito alberghiero, e in un terzo anno di specializzazione,</a:t>
            </a:r>
          </a:p>
          <a:p>
            <a:endParaRPr lang="it-IT" dirty="0"/>
          </a:p>
        </p:txBody>
      </p:sp>
    </p:spTree>
    <p:extLst>
      <p:ext uri="{BB962C8B-B14F-4D97-AF65-F5344CB8AC3E}">
        <p14:creationId xmlns:p14="http://schemas.microsoft.com/office/powerpoint/2010/main" val="311242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FDC45-0048-444A-82F9-5427DE1A9E95}"/>
              </a:ext>
            </a:extLst>
          </p:cNvPr>
          <p:cNvSpPr>
            <a:spLocks noGrp="1"/>
          </p:cNvSpPr>
          <p:nvPr>
            <p:ph type="title"/>
          </p:nvPr>
        </p:nvSpPr>
        <p:spPr>
          <a:xfrm>
            <a:off x="414130" y="331304"/>
            <a:ext cx="10711070" cy="1682890"/>
          </a:xfrm>
        </p:spPr>
        <p:txBody>
          <a:bodyPr/>
          <a:lstStyle/>
          <a:p>
            <a:r>
              <a:rPr lang="it-IT" dirty="0"/>
              <a:t>                                   - Merano</a:t>
            </a:r>
          </a:p>
        </p:txBody>
      </p:sp>
      <p:sp>
        <p:nvSpPr>
          <p:cNvPr id="3" name="Segnaposto contenuto 2">
            <a:extLst>
              <a:ext uri="{FF2B5EF4-FFF2-40B4-BE49-F238E27FC236}">
                <a16:creationId xmlns:a16="http://schemas.microsoft.com/office/drawing/2014/main" id="{EFC52903-2C0F-44B1-8CCD-469C6C226F2C}"/>
              </a:ext>
            </a:extLst>
          </p:cNvPr>
          <p:cNvSpPr>
            <a:spLocks noGrp="1"/>
          </p:cNvSpPr>
          <p:nvPr>
            <p:ph idx="1"/>
          </p:nvPr>
        </p:nvSpPr>
        <p:spPr>
          <a:xfrm>
            <a:off x="543339" y="2014193"/>
            <a:ext cx="10581861" cy="4578239"/>
          </a:xfrm>
        </p:spPr>
        <p:txBody>
          <a:bodyPr>
            <a:normAutofit lnSpcReduction="10000"/>
          </a:bodyPr>
          <a:lstStyle/>
          <a:p>
            <a:r>
              <a:rPr lang="it-IT" sz="2200" b="0" i="0" dirty="0">
                <a:solidFill>
                  <a:srgbClr val="212529"/>
                </a:solidFill>
                <a:effectLst/>
                <a:latin typeface="-apple-system"/>
              </a:rPr>
              <a:t>La scuola offre percorsi di formazione triennali per il raggiungimento della qualifica professionale o quadriennali con il raggiungimento del diploma di tecnico professionale.</a:t>
            </a:r>
          </a:p>
          <a:p>
            <a:r>
              <a:rPr lang="it-IT" sz="2200" b="0" i="0" dirty="0">
                <a:solidFill>
                  <a:srgbClr val="212529"/>
                </a:solidFill>
                <a:effectLst/>
                <a:latin typeface="-apple-system"/>
              </a:rPr>
              <a:t> Una volta concluso il quarto anno vi è la possibilità, previo il superamento una prova di ammissione, di poter frequentare un quinto anno per il conseguimento della Maturità professionale.</a:t>
            </a:r>
          </a:p>
          <a:p>
            <a:pPr marL="0" indent="0">
              <a:buNone/>
            </a:pPr>
            <a:r>
              <a:rPr lang="it-IT" sz="2200" dirty="0">
                <a:solidFill>
                  <a:srgbClr val="212529"/>
                </a:solidFill>
                <a:latin typeface="-apple-system"/>
              </a:rPr>
              <a:t>Offerta formativa:</a:t>
            </a:r>
            <a:endParaRPr lang="it-IT" sz="2200" dirty="0"/>
          </a:p>
          <a:p>
            <a:pPr algn="l">
              <a:buFont typeface="Arial" panose="020B0604020202020204" pitchFamily="34" charset="0"/>
              <a:buChar char="•"/>
            </a:pPr>
            <a:r>
              <a:rPr lang="it-IT" sz="2200" b="0" i="0" strike="noStrike" dirty="0">
                <a:solidFill>
                  <a:srgbClr val="C00000"/>
                </a:solidFill>
                <a:effectLst/>
                <a:latin typeface="-apple-system"/>
              </a:rPr>
              <a:t>Corso di Formazione sociolinguistica e orientamento alla formazione e al lavoro</a:t>
            </a:r>
            <a:endParaRPr lang="it-IT" sz="2200" b="0" i="0" dirty="0">
              <a:solidFill>
                <a:srgbClr val="C00000"/>
              </a:solidFill>
              <a:effectLst/>
              <a:latin typeface="-apple-system"/>
            </a:endParaRPr>
          </a:p>
          <a:p>
            <a:pPr algn="l">
              <a:buFont typeface="Arial" panose="020B0604020202020204" pitchFamily="34" charset="0"/>
              <a:buChar char="•"/>
            </a:pPr>
            <a:r>
              <a:rPr lang="it-IT" sz="2200" b="0" i="0" dirty="0">
                <a:solidFill>
                  <a:srgbClr val="C00000"/>
                </a:solidFill>
                <a:effectLst/>
                <a:latin typeface="-apple-system"/>
              </a:rPr>
              <a:t>Operatore Meccanico/Operatrice Meccanica</a:t>
            </a:r>
          </a:p>
          <a:p>
            <a:pPr algn="l">
              <a:buFont typeface="Arial" panose="020B0604020202020204" pitchFamily="34" charset="0"/>
              <a:buChar char="•"/>
            </a:pPr>
            <a:r>
              <a:rPr lang="it-IT" sz="2200" b="0" i="0" dirty="0">
                <a:solidFill>
                  <a:srgbClr val="C00000"/>
                </a:solidFill>
                <a:effectLst/>
                <a:latin typeface="-apple-system"/>
              </a:rPr>
              <a:t>Operatore/Operatrice ai Servizi di Impresa (OSI)</a:t>
            </a:r>
          </a:p>
          <a:p>
            <a:pPr algn="l">
              <a:buFont typeface="Arial" panose="020B0604020202020204" pitchFamily="34" charset="0"/>
              <a:buChar char="•"/>
            </a:pPr>
            <a:r>
              <a:rPr lang="it-IT" sz="2200" b="0" i="0" dirty="0">
                <a:solidFill>
                  <a:srgbClr val="C00000"/>
                </a:solidFill>
                <a:effectLst/>
                <a:latin typeface="-apple-system"/>
              </a:rPr>
              <a:t>Operatore/Operatrice Elettrico-Elettronico</a:t>
            </a:r>
          </a:p>
          <a:p>
            <a:pPr algn="l">
              <a:buFont typeface="Arial" panose="020B0604020202020204" pitchFamily="34" charset="0"/>
              <a:buChar char="•"/>
            </a:pPr>
            <a:r>
              <a:rPr lang="it-IT" sz="2200" b="0" i="0" dirty="0">
                <a:solidFill>
                  <a:srgbClr val="C00000"/>
                </a:solidFill>
                <a:effectLst/>
                <a:latin typeface="-apple-system"/>
              </a:rPr>
              <a:t>Tecnico ai Servizi di Impresa nella Gestione del Personale, Contabile e Fiscale (IV anno post-qualifica)</a:t>
            </a:r>
          </a:p>
          <a:p>
            <a:endParaRPr lang="it-IT" dirty="0"/>
          </a:p>
        </p:txBody>
      </p:sp>
      <p:pic>
        <p:nvPicPr>
          <p:cNvPr id="9" name="Immagine 8">
            <a:extLst>
              <a:ext uri="{FF2B5EF4-FFF2-40B4-BE49-F238E27FC236}">
                <a16:creationId xmlns:a16="http://schemas.microsoft.com/office/drawing/2014/main" id="{46BBC09E-141D-45D8-802E-265162437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5568"/>
            <a:ext cx="6858000" cy="1371600"/>
          </a:xfrm>
          <a:prstGeom prst="rect">
            <a:avLst/>
          </a:prstGeom>
        </p:spPr>
      </p:pic>
    </p:spTree>
    <p:extLst>
      <p:ext uri="{BB962C8B-B14F-4D97-AF65-F5344CB8AC3E}">
        <p14:creationId xmlns:p14="http://schemas.microsoft.com/office/powerpoint/2010/main" val="33331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D92911-5775-49CC-B97C-3D8063340A3D}"/>
              </a:ext>
            </a:extLst>
          </p:cNvPr>
          <p:cNvSpPr>
            <a:spLocks noGrp="1"/>
          </p:cNvSpPr>
          <p:nvPr>
            <p:ph type="title"/>
          </p:nvPr>
        </p:nvSpPr>
        <p:spPr>
          <a:xfrm>
            <a:off x="604911" y="0"/>
            <a:ext cx="8114186" cy="1767840"/>
          </a:xfrm>
        </p:spPr>
        <p:txBody>
          <a:bodyPr>
            <a:normAutofit fontScale="90000"/>
          </a:bodyPr>
          <a:lstStyle/>
          <a:p>
            <a:r>
              <a:rPr lang="it-IT" b="0" i="0" dirty="0">
                <a:solidFill>
                  <a:srgbClr val="1C2024"/>
                </a:solidFill>
                <a:effectLst/>
                <a:latin typeface="Titillium Web" panose="00000500000000000000" pitchFamily="2" charset="0"/>
              </a:rPr>
              <a:t>ISTITUTO DI ISTRUZIONE SUPERIORE "Alberti" di BORMIO</a:t>
            </a:r>
            <a:endParaRPr lang="it-IT" dirty="0"/>
          </a:p>
        </p:txBody>
      </p:sp>
      <p:sp>
        <p:nvSpPr>
          <p:cNvPr id="3" name="Segnaposto contenuto 2">
            <a:extLst>
              <a:ext uri="{FF2B5EF4-FFF2-40B4-BE49-F238E27FC236}">
                <a16:creationId xmlns:a16="http://schemas.microsoft.com/office/drawing/2014/main" id="{32D9F3A2-1E8F-44B6-A735-8D7F109DA22C}"/>
              </a:ext>
            </a:extLst>
          </p:cNvPr>
          <p:cNvSpPr>
            <a:spLocks noGrp="1"/>
          </p:cNvSpPr>
          <p:nvPr>
            <p:ph idx="1"/>
          </p:nvPr>
        </p:nvSpPr>
        <p:spPr>
          <a:xfrm>
            <a:off x="321214" y="1767840"/>
            <a:ext cx="10733648" cy="5226148"/>
          </a:xfrm>
        </p:spPr>
        <p:txBody>
          <a:bodyPr>
            <a:noAutofit/>
          </a:bodyPr>
          <a:lstStyle/>
          <a:p>
            <a:pPr marL="0" indent="0" algn="l" fontAlgn="base">
              <a:buNone/>
            </a:pPr>
            <a:r>
              <a:rPr lang="it-IT" sz="2000" b="0" i="0" dirty="0">
                <a:solidFill>
                  <a:schemeClr val="tx1"/>
                </a:solidFill>
                <a:effectLst/>
                <a:latin typeface="Arial" panose="020B0604020202020204" pitchFamily="34" charset="0"/>
                <a:cs typeface="Arial" panose="020B0604020202020204" pitchFamily="34" charset="0"/>
              </a:rPr>
              <a:t>L’istituto Alberti è la scuola di riferimento degli alunni dell’Alta Valtellina.</a:t>
            </a:r>
          </a:p>
          <a:p>
            <a:pPr marL="0" indent="0">
              <a:buNone/>
            </a:pPr>
            <a:r>
              <a:rPr lang="it-IT" sz="2000" b="1" dirty="0">
                <a:latin typeface="Arial" panose="020B0604020202020204" pitchFamily="34" charset="0"/>
                <a:cs typeface="Arial" panose="020B0604020202020204" pitchFamily="34" charset="0"/>
              </a:rPr>
              <a:t>Cosa si studia?</a:t>
            </a:r>
          </a:p>
          <a:p>
            <a:r>
              <a:rPr lang="it-IT" sz="2000" dirty="0">
                <a:solidFill>
                  <a:srgbClr val="C00000"/>
                </a:solidFill>
                <a:latin typeface="Arial" panose="020B0604020202020204" pitchFamily="34" charset="0"/>
                <a:cs typeface="Arial" panose="020B0604020202020204" pitchFamily="34" charset="0"/>
              </a:rPr>
              <a:t>Liceo Scientifico;</a:t>
            </a:r>
          </a:p>
          <a:p>
            <a:r>
              <a:rPr lang="it-IT" sz="2000" dirty="0">
                <a:solidFill>
                  <a:srgbClr val="C00000"/>
                </a:solidFill>
                <a:latin typeface="Arial" panose="020B0604020202020204" pitchFamily="34" charset="0"/>
                <a:cs typeface="Arial" panose="020B0604020202020204" pitchFamily="34" charset="0"/>
              </a:rPr>
              <a:t>Liceo Linguistico;</a:t>
            </a:r>
          </a:p>
          <a:p>
            <a:r>
              <a:rPr lang="it-IT" sz="2000" dirty="0">
                <a:solidFill>
                  <a:srgbClr val="C00000"/>
                </a:solidFill>
                <a:latin typeface="Arial" panose="020B0604020202020204" pitchFamily="34" charset="0"/>
                <a:cs typeface="Arial" panose="020B0604020202020204" pitchFamily="34" charset="0"/>
              </a:rPr>
              <a:t>Liceo delle Scienze umane;</a:t>
            </a:r>
          </a:p>
          <a:p>
            <a:r>
              <a:rPr lang="it-IT" sz="2000" dirty="0">
                <a:solidFill>
                  <a:srgbClr val="C00000"/>
                </a:solidFill>
                <a:latin typeface="Arial" panose="020B0604020202020204" pitchFamily="34" charset="0"/>
                <a:cs typeface="Arial" panose="020B0604020202020204" pitchFamily="34" charset="0"/>
              </a:rPr>
              <a:t>Istituto professionale alberghiero: </a:t>
            </a:r>
            <a:r>
              <a:rPr lang="it-IT" sz="2000" dirty="0">
                <a:latin typeface="Arial" panose="020B0604020202020204" pitchFamily="34" charset="0"/>
                <a:cs typeface="Arial" panose="020B0604020202020204" pitchFamily="34" charset="0"/>
              </a:rPr>
              <a:t>Enogastronomia, Servizi sala e vendita, Accoglienza turistica.</a:t>
            </a:r>
          </a:p>
          <a:p>
            <a:r>
              <a:rPr lang="it-IT" sz="2000" dirty="0">
                <a:solidFill>
                  <a:srgbClr val="C00000"/>
                </a:solidFill>
                <a:latin typeface="Arial" panose="020B0604020202020204" pitchFamily="34" charset="0"/>
                <a:cs typeface="Arial" panose="020B0604020202020204" pitchFamily="34" charset="0"/>
              </a:rPr>
              <a:t>Istituto tecnico;</a:t>
            </a:r>
          </a:p>
          <a:p>
            <a:r>
              <a:rPr lang="it-IT" sz="2000" dirty="0">
                <a:solidFill>
                  <a:srgbClr val="C00000"/>
                </a:solidFill>
                <a:latin typeface="Arial" panose="020B0604020202020204" pitchFamily="34" charset="0"/>
                <a:cs typeface="Arial" panose="020B0604020202020204" pitchFamily="34" charset="0"/>
              </a:rPr>
              <a:t>Istituto tecnico turistico</a:t>
            </a:r>
            <a:r>
              <a:rPr lang="it-IT" sz="2000" dirty="0">
                <a:latin typeface="Arial" panose="020B0604020202020204" pitchFamily="34" charset="0"/>
                <a:cs typeface="Arial" panose="020B0604020202020204" pitchFamily="34" charset="0"/>
              </a:rPr>
              <a:t>.</a:t>
            </a:r>
          </a:p>
          <a:p>
            <a:r>
              <a:rPr lang="it-IT" sz="2000" b="0" i="0" dirty="0">
                <a:solidFill>
                  <a:schemeClr val="tx1"/>
                </a:solidFill>
                <a:effectLst/>
                <a:latin typeface="Arial" panose="020B0604020202020204" pitchFamily="34" charset="0"/>
                <a:cs typeface="Arial" panose="020B0604020202020204" pitchFamily="34" charset="0"/>
              </a:rPr>
              <a:t>Da quest’anno è a disposizione per gli studenti fuori sede il convitto Alberti/Baita Fanti.</a:t>
            </a:r>
          </a:p>
          <a:p>
            <a:endParaRPr lang="it-IT" sz="2000"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03270182-B575-415E-A892-99B33A7DB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786" y="295420"/>
            <a:ext cx="3048000" cy="2031999"/>
          </a:xfrm>
          <a:prstGeom prst="rect">
            <a:avLst/>
          </a:prstGeom>
        </p:spPr>
      </p:pic>
    </p:spTree>
    <p:extLst>
      <p:ext uri="{BB962C8B-B14F-4D97-AF65-F5344CB8AC3E}">
        <p14:creationId xmlns:p14="http://schemas.microsoft.com/office/powerpoint/2010/main" val="72392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4EA6F-A26F-49C6-99D3-132964EA04AB}"/>
              </a:ext>
            </a:extLst>
          </p:cNvPr>
          <p:cNvSpPr>
            <a:spLocks noGrp="1"/>
          </p:cNvSpPr>
          <p:nvPr>
            <p:ph type="title"/>
          </p:nvPr>
        </p:nvSpPr>
        <p:spPr>
          <a:xfrm>
            <a:off x="820288" y="641960"/>
            <a:ext cx="9523542" cy="786192"/>
          </a:xfrm>
        </p:spPr>
        <p:txBody>
          <a:bodyPr>
            <a:normAutofit fontScale="90000"/>
          </a:bodyPr>
          <a:lstStyle/>
          <a:p>
            <a:pPr algn="ctr"/>
            <a:r>
              <a:rPr lang="it-IT" dirty="0" err="1"/>
              <a:t>Pfp</a:t>
            </a:r>
            <a:r>
              <a:rPr lang="it-IT" dirty="0"/>
              <a:t> Valtellina- Sondalo e Sondrio </a:t>
            </a:r>
          </a:p>
        </p:txBody>
      </p:sp>
      <p:sp>
        <p:nvSpPr>
          <p:cNvPr id="3" name="Segnaposto contenuto 2">
            <a:extLst>
              <a:ext uri="{FF2B5EF4-FFF2-40B4-BE49-F238E27FC236}">
                <a16:creationId xmlns:a16="http://schemas.microsoft.com/office/drawing/2014/main" id="{F54187F6-30AA-4846-BA34-0B1DBD0E023C}"/>
              </a:ext>
            </a:extLst>
          </p:cNvPr>
          <p:cNvSpPr>
            <a:spLocks noGrp="1"/>
          </p:cNvSpPr>
          <p:nvPr>
            <p:ph idx="1"/>
          </p:nvPr>
        </p:nvSpPr>
        <p:spPr>
          <a:xfrm>
            <a:off x="261656" y="2766131"/>
            <a:ext cx="11034697" cy="2998656"/>
          </a:xfrm>
        </p:spPr>
        <p:txBody>
          <a:bodyPr>
            <a:normAutofit/>
          </a:bodyPr>
          <a:lstStyle/>
          <a:p>
            <a:pPr marL="0" indent="0">
              <a:buNone/>
            </a:pPr>
            <a:endParaRPr lang="it-IT" b="1" dirty="0"/>
          </a:p>
          <a:p>
            <a:pPr marL="0" indent="0">
              <a:buNone/>
            </a:pPr>
            <a:endParaRPr lang="it-IT" b="1" dirty="0"/>
          </a:p>
          <a:p>
            <a:pPr marL="0" indent="0">
              <a:buNone/>
            </a:pPr>
            <a:r>
              <a:rPr lang="it-IT" b="1" dirty="0"/>
              <a:t>OFFERTA FORMATIVA</a:t>
            </a:r>
          </a:p>
        </p:txBody>
      </p:sp>
      <p:sp>
        <p:nvSpPr>
          <p:cNvPr id="4" name="CasellaDiTesto 3">
            <a:extLst>
              <a:ext uri="{FF2B5EF4-FFF2-40B4-BE49-F238E27FC236}">
                <a16:creationId xmlns:a16="http://schemas.microsoft.com/office/drawing/2014/main" id="{4FDC2547-1242-4C8E-B62D-DD8F14D834F2}"/>
              </a:ext>
            </a:extLst>
          </p:cNvPr>
          <p:cNvSpPr txBox="1"/>
          <p:nvPr/>
        </p:nvSpPr>
        <p:spPr>
          <a:xfrm>
            <a:off x="261656" y="1769431"/>
            <a:ext cx="11442664" cy="1477328"/>
          </a:xfrm>
          <a:prstGeom prst="rect">
            <a:avLst/>
          </a:prstGeom>
          <a:noFill/>
        </p:spPr>
        <p:txBody>
          <a:bodyPr wrap="square" rtlCol="0">
            <a:spAutoFit/>
          </a:bodyPr>
          <a:lstStyle/>
          <a:p>
            <a:r>
              <a:rPr lang="it-IT" b="1" dirty="0">
                <a:solidFill>
                  <a:schemeClr val="tx1">
                    <a:lumMod val="85000"/>
                    <a:lumOff val="15000"/>
                  </a:schemeClr>
                </a:solidFill>
              </a:rPr>
              <a:t>Il polo professionale di formazione della Valtellina </a:t>
            </a:r>
            <a:r>
              <a:rPr lang="it-IT" dirty="0">
                <a:solidFill>
                  <a:schemeClr val="tx1">
                    <a:lumMod val="85000"/>
                    <a:lumOff val="15000"/>
                  </a:schemeClr>
                </a:solidFill>
              </a:rPr>
              <a:t>offre dei </a:t>
            </a:r>
            <a:r>
              <a:rPr lang="it-IT" dirty="0"/>
              <a:t>corsi hanno durata triennale al termine dei quali si può ottenere una qualifica professionale di III livello riconosciuta in Italia ed all’estero. </a:t>
            </a:r>
          </a:p>
          <a:p>
            <a:endParaRPr lang="it-IT" dirty="0"/>
          </a:p>
          <a:p>
            <a:r>
              <a:rPr lang="it-IT" dirty="0"/>
              <a:t>Vi è la possibilità di frequentare il quarto anno che permette di conseguire il diploma professionale di tecnico di IV livello europeo e di essere pertanto abilitati all’esercizio dell’attività professionale. </a:t>
            </a:r>
          </a:p>
        </p:txBody>
      </p:sp>
      <p:sp>
        <p:nvSpPr>
          <p:cNvPr id="6" name="Segnaposto contenuto 2">
            <a:extLst>
              <a:ext uri="{FF2B5EF4-FFF2-40B4-BE49-F238E27FC236}">
                <a16:creationId xmlns:a16="http://schemas.microsoft.com/office/drawing/2014/main" id="{1056F2EF-9706-4DD5-AA76-596FD7DE23BE}"/>
              </a:ext>
            </a:extLst>
          </p:cNvPr>
          <p:cNvSpPr txBox="1">
            <a:spLocks/>
          </p:cNvSpPr>
          <p:nvPr/>
        </p:nvSpPr>
        <p:spPr>
          <a:xfrm>
            <a:off x="261656" y="3929318"/>
            <a:ext cx="10640806" cy="43251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Arial" panose="020B0604020202020204" pitchFamily="34" charset="0"/>
              <a:buChar char="•"/>
            </a:pPr>
            <a:r>
              <a:rPr lang="it-IT" dirty="0">
                <a:solidFill>
                  <a:srgbClr val="C00000"/>
                </a:solidFill>
                <a:latin typeface="Titillium Web" panose="00000500000000000000" pitchFamily="2" charset="0"/>
              </a:rPr>
              <a:t>IFP Operatore del benessere: </a:t>
            </a:r>
            <a:r>
              <a:rPr lang="it-IT" dirty="0">
                <a:latin typeface="Titillium Web" panose="00000500000000000000" pitchFamily="2" charset="0"/>
              </a:rPr>
              <a:t>ARTICOLAZIONE ACCONCIATURA, ARTICOLAZIONE ESTETICA</a:t>
            </a:r>
          </a:p>
          <a:p>
            <a:pPr>
              <a:buFont typeface="Arial" panose="020B0604020202020204" pitchFamily="34" charset="0"/>
              <a:buChar char="•"/>
            </a:pPr>
            <a:r>
              <a:rPr lang="it-IT" dirty="0">
                <a:solidFill>
                  <a:srgbClr val="C00000"/>
                </a:solidFill>
                <a:latin typeface="Titillium Web" panose="00000500000000000000" pitchFamily="2" charset="0"/>
              </a:rPr>
              <a:t>IFP Operatore della ristorazione: </a:t>
            </a:r>
            <a:r>
              <a:rPr lang="it-IT" dirty="0">
                <a:latin typeface="Titillium Web" panose="00000500000000000000" pitchFamily="2" charset="0"/>
              </a:rPr>
              <a:t>ARTICOLAZIONE PREPARAZIONE PASTI (Sondrio e Sondalo),  ARTICOLAZIONE SERVIZI DI SALA BAR</a:t>
            </a:r>
          </a:p>
          <a:p>
            <a:pPr>
              <a:buFont typeface="Arial" panose="020B0604020202020204" pitchFamily="34" charset="0"/>
              <a:buChar char="•"/>
            </a:pPr>
            <a:r>
              <a:rPr lang="it-IT" dirty="0">
                <a:solidFill>
                  <a:srgbClr val="C00000"/>
                </a:solidFill>
                <a:latin typeface="Titillium Web" panose="00000500000000000000" pitchFamily="2" charset="0"/>
              </a:rPr>
              <a:t>IFP Operatore della trasformazione agroalimentare: </a:t>
            </a:r>
            <a:r>
              <a:rPr lang="it-IT" dirty="0">
                <a:solidFill>
                  <a:srgbClr val="1C2024"/>
                </a:solidFill>
                <a:latin typeface="Titillium Web" panose="00000500000000000000" pitchFamily="2" charset="0"/>
              </a:rPr>
              <a:t>ARTICOLAZIONE PANIFICAZIONE E PASTICCERIA (Sondalo)</a:t>
            </a:r>
          </a:p>
          <a:p>
            <a:endParaRPr lang="it-IT" dirty="0"/>
          </a:p>
          <a:p>
            <a:endParaRPr lang="it-IT" dirty="0"/>
          </a:p>
        </p:txBody>
      </p:sp>
    </p:spTree>
    <p:extLst>
      <p:ext uri="{BB962C8B-B14F-4D97-AF65-F5344CB8AC3E}">
        <p14:creationId xmlns:p14="http://schemas.microsoft.com/office/powerpoint/2010/main" val="138436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4F08C-E2D4-443D-B39F-6ADEABF81C0F}"/>
              </a:ext>
            </a:extLst>
          </p:cNvPr>
          <p:cNvSpPr>
            <a:spLocks noGrp="1"/>
          </p:cNvSpPr>
          <p:nvPr>
            <p:ph type="title"/>
          </p:nvPr>
        </p:nvSpPr>
        <p:spPr>
          <a:xfrm>
            <a:off x="528807" y="295422"/>
            <a:ext cx="11039449" cy="1128644"/>
          </a:xfrm>
        </p:spPr>
        <p:txBody>
          <a:bodyPr>
            <a:normAutofit fontScale="90000"/>
          </a:bodyPr>
          <a:lstStyle/>
          <a:p>
            <a:pPr algn="ctr"/>
            <a:r>
              <a:rPr lang="it-IT" b="0" i="0" dirty="0">
                <a:solidFill>
                  <a:srgbClr val="1C2024"/>
                </a:solidFill>
                <a:effectLst/>
                <a:latin typeface="Titillium Web" panose="00000500000000000000" pitchFamily="2" charset="0"/>
              </a:rPr>
              <a:t>ISTITUTO DI ISTRUZIONE SUPERIORE </a:t>
            </a:r>
            <a:br>
              <a:rPr lang="it-IT" b="0" i="0" dirty="0">
                <a:solidFill>
                  <a:srgbClr val="1C2024"/>
                </a:solidFill>
                <a:effectLst/>
                <a:latin typeface="Titillium Web" panose="00000500000000000000" pitchFamily="2" charset="0"/>
              </a:rPr>
            </a:br>
            <a:r>
              <a:rPr lang="it-IT" b="0" i="0" dirty="0">
                <a:solidFill>
                  <a:srgbClr val="1C2024"/>
                </a:solidFill>
                <a:effectLst/>
                <a:latin typeface="Titillium Web" panose="00000500000000000000" pitchFamily="2" charset="0"/>
              </a:rPr>
              <a:t>"B. Pinchetti" di TIRANO</a:t>
            </a:r>
            <a:endParaRPr lang="it-IT" dirty="0"/>
          </a:p>
        </p:txBody>
      </p:sp>
      <p:sp>
        <p:nvSpPr>
          <p:cNvPr id="5" name="CasellaDiTesto 4">
            <a:extLst>
              <a:ext uri="{FF2B5EF4-FFF2-40B4-BE49-F238E27FC236}">
                <a16:creationId xmlns:a16="http://schemas.microsoft.com/office/drawing/2014/main" id="{90E4DC97-AAF8-4C92-8DBC-C540D29B8F64}"/>
              </a:ext>
            </a:extLst>
          </p:cNvPr>
          <p:cNvSpPr txBox="1"/>
          <p:nvPr/>
        </p:nvSpPr>
        <p:spPr>
          <a:xfrm>
            <a:off x="388130" y="1377776"/>
            <a:ext cx="9664504" cy="5632311"/>
          </a:xfrm>
          <a:prstGeom prst="rect">
            <a:avLst/>
          </a:prstGeom>
          <a:noFill/>
        </p:spPr>
        <p:txBody>
          <a:bodyPr wrap="square">
            <a:spAutoFit/>
          </a:bodyPr>
          <a:lstStyle/>
          <a:p>
            <a:r>
              <a:rPr lang="it-IT" b="0" i="0" dirty="0">
                <a:solidFill>
                  <a:srgbClr val="222222"/>
                </a:solidFill>
                <a:effectLst/>
                <a:latin typeface="Lucida Grande"/>
              </a:rPr>
              <a:t>L’Istituto di Istruzione Superiore “B. Pinchetti” è situato nella città di Tirano</a:t>
            </a:r>
          </a:p>
          <a:p>
            <a:endParaRPr lang="it-IT" dirty="0">
              <a:solidFill>
                <a:srgbClr val="222222"/>
              </a:solidFill>
              <a:latin typeface="Lucida Grande"/>
            </a:endParaRPr>
          </a:p>
          <a:p>
            <a:r>
              <a:rPr lang="it-IT" b="1" dirty="0">
                <a:solidFill>
                  <a:srgbClr val="222222"/>
                </a:solidFill>
                <a:latin typeface="Lucida Grande"/>
              </a:rPr>
              <a:t>OFFERTA FORMATIVA:</a:t>
            </a:r>
          </a:p>
          <a:p>
            <a:endParaRPr lang="it-IT" b="1" dirty="0">
              <a:solidFill>
                <a:srgbClr val="222222"/>
              </a:solidFill>
              <a:latin typeface="Lucida Grande"/>
            </a:endParaRPr>
          </a:p>
          <a:p>
            <a:r>
              <a:rPr lang="it-IT" dirty="0">
                <a:solidFill>
                  <a:srgbClr val="C00000"/>
                </a:solidFill>
                <a:latin typeface="Lucida Grande"/>
                <a:hlinkClick r:id="rId2">
                  <a:extLst>
                    <a:ext uri="{A12FA001-AC4F-418D-AE19-62706E023703}">
                      <ahyp:hlinkClr xmlns:ahyp="http://schemas.microsoft.com/office/drawing/2018/hyperlinkcolor" val="tx"/>
                    </a:ext>
                  </a:extLst>
                </a:hlinkClick>
              </a:rPr>
              <a:t>Tre Licei</a:t>
            </a:r>
            <a:r>
              <a:rPr lang="it-IT" dirty="0">
                <a:solidFill>
                  <a:srgbClr val="C00000"/>
                </a:solidFill>
                <a:latin typeface="Lucida Grande"/>
              </a:rPr>
              <a:t>:</a:t>
            </a:r>
          </a:p>
          <a:p>
            <a:pPr marL="285750" indent="-285750">
              <a:buFont typeface="Arial" panose="020B0604020202020204" pitchFamily="34" charset="0"/>
              <a:buChar char="•"/>
            </a:pPr>
            <a:r>
              <a:rPr lang="it-IT" sz="1800" i="0" dirty="0">
                <a:effectLst/>
                <a:latin typeface="Lato" panose="020B0604020202020204" pitchFamily="34" charset="0"/>
              </a:rPr>
              <a:t>Liceo Scientifico,</a:t>
            </a:r>
          </a:p>
          <a:p>
            <a:pPr marL="285750" indent="-285750">
              <a:buFont typeface="Arial" panose="020B0604020202020204" pitchFamily="34" charset="0"/>
              <a:buChar char="•"/>
            </a:pPr>
            <a:r>
              <a:rPr lang="it-IT" sz="1800" i="0" dirty="0">
                <a:effectLst/>
                <a:latin typeface="Lato" panose="020B0604020202020204" pitchFamily="34" charset="0"/>
              </a:rPr>
              <a:t>Liceo Musicale,</a:t>
            </a:r>
          </a:p>
          <a:p>
            <a:pPr marL="285750" indent="-285750">
              <a:buFont typeface="Arial" panose="020B0604020202020204" pitchFamily="34" charset="0"/>
              <a:buChar char="•"/>
            </a:pPr>
            <a:r>
              <a:rPr lang="it-IT" sz="1800" i="0" dirty="0">
                <a:effectLst/>
                <a:latin typeface="Lato" panose="020B0604020202020204" pitchFamily="34" charset="0"/>
              </a:rPr>
              <a:t>Liceo Scienze Umane.</a:t>
            </a:r>
          </a:p>
          <a:p>
            <a:endParaRPr lang="it-IT" sz="1800" i="0" dirty="0">
              <a:effectLst/>
              <a:latin typeface="Lato" panose="020B0604020202020204" pitchFamily="34" charset="0"/>
            </a:endParaRPr>
          </a:p>
          <a:p>
            <a:r>
              <a:rPr lang="it-IT" sz="1800" i="0" dirty="0">
                <a:solidFill>
                  <a:srgbClr val="C00000"/>
                </a:solidFill>
                <a:effectLst/>
                <a:latin typeface="Lato" panose="020F0502020204030203" pitchFamily="34" charset="0"/>
                <a:hlinkClick r:id="rId3">
                  <a:extLst>
                    <a:ext uri="{A12FA001-AC4F-418D-AE19-62706E023703}">
                      <ahyp:hlinkClr xmlns:ahyp="http://schemas.microsoft.com/office/drawing/2018/hyperlinkcolor" val="tx"/>
                    </a:ext>
                  </a:extLst>
                </a:hlinkClick>
              </a:rPr>
              <a:t>Tre Tecnici</a:t>
            </a:r>
            <a:r>
              <a:rPr lang="it-IT" sz="1800" i="0" dirty="0">
                <a:solidFill>
                  <a:srgbClr val="C00000"/>
                </a:solidFill>
                <a:effectLst/>
                <a:latin typeface="Lato" panose="020F0502020204030203" pitchFamily="34" charset="0"/>
              </a:rPr>
              <a:t>: </a:t>
            </a:r>
          </a:p>
          <a:p>
            <a:pPr marL="285750" indent="-285750">
              <a:buFont typeface="Arial" panose="020B0604020202020204" pitchFamily="34" charset="0"/>
              <a:buChar char="•"/>
            </a:pPr>
            <a:r>
              <a:rPr lang="it-IT" sz="1800" i="0" dirty="0">
                <a:effectLst/>
                <a:latin typeface="Lato" panose="020F0502020204030203" pitchFamily="34" charset="0"/>
              </a:rPr>
              <a:t>Amministrazione Finanza e Marketing</a:t>
            </a:r>
          </a:p>
          <a:p>
            <a:pPr marL="285750" indent="-285750">
              <a:buFont typeface="Arial" panose="020B0604020202020204" pitchFamily="34" charset="0"/>
              <a:buChar char="•"/>
            </a:pPr>
            <a:r>
              <a:rPr lang="it-IT" sz="1800" i="0" dirty="0">
                <a:effectLst/>
                <a:latin typeface="Lato" panose="020F0502020204030203" pitchFamily="34" charset="0"/>
              </a:rPr>
              <a:t>Sistemi Informativi Aziendali</a:t>
            </a:r>
          </a:p>
          <a:p>
            <a:pPr marL="285750" indent="-285750">
              <a:buFont typeface="Arial" panose="020B0604020202020204" pitchFamily="34" charset="0"/>
              <a:buChar char="•"/>
            </a:pPr>
            <a:r>
              <a:rPr lang="it-IT" sz="1800" i="0" dirty="0">
                <a:effectLst/>
                <a:latin typeface="Lato" panose="020F0502020204030203" pitchFamily="34" charset="0"/>
              </a:rPr>
              <a:t>Costruzione Ambiente e Territorio</a:t>
            </a:r>
          </a:p>
          <a:p>
            <a:endParaRPr lang="it-IT" sz="1800" i="0" dirty="0">
              <a:effectLst/>
              <a:latin typeface="Lato" panose="020F0502020204030203" pitchFamily="34" charset="0"/>
            </a:endParaRPr>
          </a:p>
          <a:p>
            <a:r>
              <a:rPr lang="it-IT" sz="1800" i="0" dirty="0">
                <a:solidFill>
                  <a:srgbClr val="C00000"/>
                </a:solidFill>
                <a:effectLst/>
                <a:latin typeface="Lato" panose="020F0502020204030203" pitchFamily="34" charset="0"/>
                <a:hlinkClick r:id="rId4">
                  <a:extLst>
                    <a:ext uri="{A12FA001-AC4F-418D-AE19-62706E023703}">
                      <ahyp:hlinkClr xmlns:ahyp="http://schemas.microsoft.com/office/drawing/2018/hyperlinkcolor" val="tx"/>
                    </a:ext>
                  </a:extLst>
                </a:hlinkClick>
              </a:rPr>
              <a:t>Quattro professionali</a:t>
            </a:r>
            <a:r>
              <a:rPr lang="it-IT" sz="1800" i="0" dirty="0">
                <a:solidFill>
                  <a:srgbClr val="C00000"/>
                </a:solidFill>
                <a:effectLst/>
                <a:latin typeface="Lato" panose="020F0502020204030203" pitchFamily="34" charset="0"/>
              </a:rPr>
              <a:t>:</a:t>
            </a:r>
          </a:p>
          <a:p>
            <a:pPr marL="285750" indent="-285750" rtl="0" fontAlgn="t">
              <a:buFont typeface="Arial" panose="020B0604020202020204" pitchFamily="34" charset="0"/>
              <a:buChar char="•"/>
            </a:pPr>
            <a:r>
              <a:rPr lang="it-IT" sz="1800" i="0" dirty="0">
                <a:effectLst/>
                <a:latin typeface="Lato" panose="020F0502020204030203" pitchFamily="34" charset="0"/>
              </a:rPr>
              <a:t>Servizi per la Sanità e l'Assistenza Sociale</a:t>
            </a:r>
          </a:p>
          <a:p>
            <a:pPr marL="285750" indent="-285750" rtl="0" fontAlgn="t">
              <a:buFont typeface="Arial" panose="020B0604020202020204" pitchFamily="34" charset="0"/>
              <a:buChar char="•"/>
            </a:pPr>
            <a:r>
              <a:rPr lang="it-IT" sz="1800" i="0" dirty="0">
                <a:effectLst/>
                <a:latin typeface="Lato" panose="020F0502020204030203" pitchFamily="34" charset="0"/>
              </a:rPr>
              <a:t>Industria e Artigianato per il Made in </a:t>
            </a:r>
            <a:r>
              <a:rPr lang="it-IT" sz="1800" i="0" dirty="0" err="1">
                <a:effectLst/>
                <a:latin typeface="Lato" panose="020F0502020204030203" pitchFamily="34" charset="0"/>
              </a:rPr>
              <a:t>Italy</a:t>
            </a:r>
            <a:r>
              <a:rPr lang="it-IT" sz="1800" i="0" dirty="0">
                <a:effectLst/>
                <a:latin typeface="Lato" panose="020F0502020204030203" pitchFamily="34" charset="0"/>
              </a:rPr>
              <a:t> (Legno)</a:t>
            </a:r>
          </a:p>
          <a:p>
            <a:pPr marL="285750" indent="-285750" rtl="0" fontAlgn="t">
              <a:buFont typeface="Arial" panose="020B0604020202020204" pitchFamily="34" charset="0"/>
              <a:buChar char="•"/>
            </a:pPr>
            <a:r>
              <a:rPr lang="it-IT" sz="1800" i="0" dirty="0">
                <a:effectLst/>
                <a:latin typeface="Lato" panose="020F0502020204030203" pitchFamily="34" charset="0"/>
              </a:rPr>
              <a:t>Manutenzione e Assistenza Tecnica</a:t>
            </a:r>
          </a:p>
          <a:p>
            <a:pPr marL="285750" indent="-285750" rtl="0" fontAlgn="t">
              <a:buFont typeface="Arial" panose="020B0604020202020204" pitchFamily="34" charset="0"/>
              <a:buChar char="•"/>
            </a:pPr>
            <a:r>
              <a:rPr lang="it-IT" sz="1800" i="0" dirty="0">
                <a:effectLst/>
                <a:latin typeface="Lato" panose="020F0502020204030203" pitchFamily="34" charset="0"/>
              </a:rPr>
              <a:t>Operatore e Tecnico per la Riparazione Veicoli a Motore</a:t>
            </a:r>
          </a:p>
          <a:p>
            <a:endParaRPr lang="it-IT" dirty="0"/>
          </a:p>
        </p:txBody>
      </p:sp>
      <p:pic>
        <p:nvPicPr>
          <p:cNvPr id="4" name="Immagine 3">
            <a:extLst>
              <a:ext uri="{FF2B5EF4-FFF2-40B4-BE49-F238E27FC236}">
                <a16:creationId xmlns:a16="http://schemas.microsoft.com/office/drawing/2014/main" id="{7C218486-AF52-4A59-A845-84AD33ADC0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2320" y="1674152"/>
            <a:ext cx="4811152" cy="5039561"/>
          </a:xfrm>
          <a:prstGeom prst="rect">
            <a:avLst/>
          </a:prstGeom>
          <a:noFill/>
          <a:ln>
            <a:noFill/>
          </a:ln>
        </p:spPr>
      </p:pic>
    </p:spTree>
    <p:extLst>
      <p:ext uri="{BB962C8B-B14F-4D97-AF65-F5344CB8AC3E}">
        <p14:creationId xmlns:p14="http://schemas.microsoft.com/office/powerpoint/2010/main" val="383519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A826F8-D0C4-4C71-957A-F35D724EAD2A}"/>
              </a:ext>
            </a:extLst>
          </p:cNvPr>
          <p:cNvSpPr>
            <a:spLocks noGrp="1"/>
          </p:cNvSpPr>
          <p:nvPr>
            <p:ph type="title"/>
          </p:nvPr>
        </p:nvSpPr>
        <p:spPr>
          <a:xfrm>
            <a:off x="281354" y="624110"/>
            <a:ext cx="6662785" cy="1280890"/>
          </a:xfrm>
        </p:spPr>
        <p:txBody>
          <a:bodyPr>
            <a:noAutofit/>
          </a:bodyPr>
          <a:lstStyle/>
          <a:p>
            <a:r>
              <a:rPr lang="it-IT" sz="4300" dirty="0">
                <a:latin typeface="Titillium Web" panose="00000500000000000000" pitchFamily="2" charset="0"/>
                <a:cs typeface="Arial" panose="020B0604020202020204" pitchFamily="34" charset="0"/>
              </a:rPr>
              <a:t>LICEO SCIENTIFICO </a:t>
            </a:r>
            <a:br>
              <a:rPr lang="it-IT" sz="4300" dirty="0">
                <a:latin typeface="Titillium Web" panose="00000500000000000000" pitchFamily="2" charset="0"/>
                <a:cs typeface="Arial" panose="020B0604020202020204" pitchFamily="34" charset="0"/>
              </a:rPr>
            </a:br>
            <a:r>
              <a:rPr lang="it-IT" sz="4400" b="0" i="0" dirty="0">
                <a:solidFill>
                  <a:srgbClr val="1C2024"/>
                </a:solidFill>
                <a:effectLst/>
                <a:latin typeface="Titillium Web" panose="00000500000000000000" pitchFamily="2" charset="0"/>
              </a:rPr>
              <a:t>"</a:t>
            </a:r>
            <a:r>
              <a:rPr lang="it-IT" sz="4300" dirty="0">
                <a:latin typeface="Titillium Web" panose="00000500000000000000" pitchFamily="2" charset="0"/>
                <a:cs typeface="Arial" panose="020B0604020202020204" pitchFamily="34" charset="0"/>
              </a:rPr>
              <a:t>Carlo Donegani</a:t>
            </a:r>
            <a:r>
              <a:rPr lang="it-IT" sz="4000" b="0" i="0" dirty="0">
                <a:solidFill>
                  <a:srgbClr val="1C2024"/>
                </a:solidFill>
                <a:effectLst/>
                <a:latin typeface="Titillium Web" panose="00000500000000000000" pitchFamily="2" charset="0"/>
              </a:rPr>
              <a:t> "</a:t>
            </a:r>
            <a:r>
              <a:rPr lang="it-IT" sz="4300" dirty="0">
                <a:latin typeface="Titillium Web" panose="00000500000000000000" pitchFamily="2" charset="0"/>
                <a:cs typeface="Arial" panose="020B0604020202020204" pitchFamily="34" charset="0"/>
              </a:rPr>
              <a:t> Sondrio</a:t>
            </a:r>
          </a:p>
        </p:txBody>
      </p:sp>
      <p:sp>
        <p:nvSpPr>
          <p:cNvPr id="3" name="Segnaposto contenuto 2">
            <a:extLst>
              <a:ext uri="{FF2B5EF4-FFF2-40B4-BE49-F238E27FC236}">
                <a16:creationId xmlns:a16="http://schemas.microsoft.com/office/drawing/2014/main" id="{A719A3B7-3846-4A72-B123-4C3719DC05A2}"/>
              </a:ext>
            </a:extLst>
          </p:cNvPr>
          <p:cNvSpPr>
            <a:spLocks noGrp="1"/>
          </p:cNvSpPr>
          <p:nvPr>
            <p:ph idx="1"/>
          </p:nvPr>
        </p:nvSpPr>
        <p:spPr>
          <a:xfrm>
            <a:off x="532644" y="3888993"/>
            <a:ext cx="11028238" cy="3429000"/>
          </a:xfrm>
        </p:spPr>
        <p:txBody>
          <a:bodyPr>
            <a:normAutofit/>
          </a:bodyPr>
          <a:lstStyle/>
          <a:p>
            <a:r>
              <a:rPr lang="it-IT" b="1" dirty="0"/>
              <a:t>NUOVO PERCORSO</a:t>
            </a:r>
            <a:r>
              <a:rPr lang="it-IT" dirty="0"/>
              <a:t>: Percorso di </a:t>
            </a:r>
            <a:r>
              <a:rPr lang="it-IT" b="1" dirty="0">
                <a:solidFill>
                  <a:srgbClr val="C00000"/>
                </a:solidFill>
              </a:rPr>
              <a:t>Biologia con curvatura biomedica </a:t>
            </a:r>
            <a:r>
              <a:rPr lang="it-IT" dirty="0"/>
              <a:t>in collaborazione con la Federazione Nazionale Ordine dei Medici, aiuta a coltivare il “talento scientifico” e agevola scelte universitarie e professionali. Durata triennale (dalla terza) con monte ore annuale di 50 ore. </a:t>
            </a:r>
          </a:p>
          <a:p>
            <a:r>
              <a:rPr lang="it-IT" b="1" dirty="0"/>
              <a:t>NUOVO PERCORSO</a:t>
            </a:r>
            <a:r>
              <a:rPr lang="it-IT" b="1" dirty="0">
                <a:solidFill>
                  <a:srgbClr val="C00000"/>
                </a:solidFill>
              </a:rPr>
              <a:t>: Liceo scientifico potenziato in matematica </a:t>
            </a:r>
            <a:r>
              <a:rPr lang="it-IT" dirty="0"/>
              <a:t>in collaborazione con il Dipartimento di matematica dell’Università degli studi di Torino, consente di approfondire procedimenti caratteristici del pensiero matematico e confronti concettuali con altre discipline, attraverso metodologie didattiche interattive. Durata biennale (dalla prima) con monte ore annuale di 33 ore.</a:t>
            </a:r>
          </a:p>
        </p:txBody>
      </p:sp>
      <p:sp>
        <p:nvSpPr>
          <p:cNvPr id="4" name="CasellaDiTesto 3">
            <a:extLst>
              <a:ext uri="{FF2B5EF4-FFF2-40B4-BE49-F238E27FC236}">
                <a16:creationId xmlns:a16="http://schemas.microsoft.com/office/drawing/2014/main" id="{120C3FC0-F66B-48CB-B9C9-14E58EF5BA06}"/>
              </a:ext>
            </a:extLst>
          </p:cNvPr>
          <p:cNvSpPr txBox="1"/>
          <p:nvPr/>
        </p:nvSpPr>
        <p:spPr>
          <a:xfrm>
            <a:off x="581881" y="2816527"/>
            <a:ext cx="9913034" cy="923330"/>
          </a:xfrm>
          <a:prstGeom prst="rect">
            <a:avLst/>
          </a:prstGeom>
          <a:noFill/>
        </p:spPr>
        <p:txBody>
          <a:bodyPr wrap="square" rtlCol="0">
            <a:spAutoFit/>
          </a:bodyPr>
          <a:lstStyle/>
          <a:p>
            <a:r>
              <a:rPr lang="it-IT" b="1" dirty="0">
                <a:solidFill>
                  <a:srgbClr val="C00000"/>
                </a:solidFill>
                <a:hlinkClick r:id="rId2">
                  <a:extLst>
                    <a:ext uri="{A12FA001-AC4F-418D-AE19-62706E023703}">
                      <ahyp:hlinkClr xmlns:ahyp="http://schemas.microsoft.com/office/drawing/2018/hyperlinkcolor" val="tx"/>
                    </a:ext>
                  </a:extLst>
                </a:hlinkClick>
              </a:rPr>
              <a:t>LICEO SCIENTIFICO</a:t>
            </a:r>
            <a:endParaRPr lang="it-IT" b="1" dirty="0">
              <a:solidFill>
                <a:srgbClr val="C00000"/>
              </a:solidFill>
            </a:endParaRPr>
          </a:p>
          <a:p>
            <a:pPr marL="285750" indent="-285750">
              <a:buFont typeface="Arial" panose="020B0604020202020204" pitchFamily="34" charset="0"/>
              <a:buChar char="•"/>
            </a:pPr>
            <a:r>
              <a:rPr lang="it-IT" dirty="0">
                <a:solidFill>
                  <a:srgbClr val="C00000"/>
                </a:solidFill>
              </a:rPr>
              <a:t>Liceo Scientifico indirizzo Scienze applicate</a:t>
            </a:r>
          </a:p>
          <a:p>
            <a:pPr marL="285750" indent="-285750">
              <a:buFont typeface="Arial" panose="020B0604020202020204" pitchFamily="34" charset="0"/>
              <a:buChar char="•"/>
            </a:pPr>
            <a:r>
              <a:rPr lang="it-IT" dirty="0">
                <a:solidFill>
                  <a:srgbClr val="C00000"/>
                </a:solidFill>
              </a:rPr>
              <a:t>Liceo Scientifico indirizzo Sportivo</a:t>
            </a:r>
          </a:p>
        </p:txBody>
      </p:sp>
      <p:pic>
        <p:nvPicPr>
          <p:cNvPr id="6" name="Immagine 5">
            <a:extLst>
              <a:ext uri="{FF2B5EF4-FFF2-40B4-BE49-F238E27FC236}">
                <a16:creationId xmlns:a16="http://schemas.microsoft.com/office/drawing/2014/main" id="{D5B968C0-4D30-4D10-9BC2-43C0B5870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245" y="293807"/>
            <a:ext cx="3542753" cy="2786966"/>
          </a:xfrm>
          <a:prstGeom prst="rect">
            <a:avLst/>
          </a:prstGeom>
        </p:spPr>
      </p:pic>
    </p:spTree>
    <p:extLst>
      <p:ext uri="{BB962C8B-B14F-4D97-AF65-F5344CB8AC3E}">
        <p14:creationId xmlns:p14="http://schemas.microsoft.com/office/powerpoint/2010/main" val="329230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85C02A-C175-4203-8FE4-B10516700E25}"/>
              </a:ext>
            </a:extLst>
          </p:cNvPr>
          <p:cNvSpPr>
            <a:spLocks noGrp="1"/>
          </p:cNvSpPr>
          <p:nvPr>
            <p:ph type="title"/>
          </p:nvPr>
        </p:nvSpPr>
        <p:spPr>
          <a:xfrm>
            <a:off x="295422" y="366416"/>
            <a:ext cx="7863840" cy="1743221"/>
          </a:xfrm>
        </p:spPr>
        <p:txBody>
          <a:bodyPr>
            <a:normAutofit fontScale="90000"/>
          </a:bodyPr>
          <a:lstStyle/>
          <a:p>
            <a:r>
              <a:rPr lang="it-IT" b="0" i="0" dirty="0">
                <a:solidFill>
                  <a:srgbClr val="19191A"/>
                </a:solidFill>
                <a:effectLst/>
                <a:latin typeface="Titillium Web" panose="00000500000000000000" pitchFamily="2" charset="0"/>
              </a:rPr>
              <a:t>Istituto Tecnico</a:t>
            </a:r>
            <a:br>
              <a:rPr lang="it-IT" b="0" i="0" dirty="0">
                <a:solidFill>
                  <a:srgbClr val="19191A"/>
                </a:solidFill>
                <a:effectLst/>
                <a:latin typeface="Titillium Web" panose="00000500000000000000" pitchFamily="2" charset="0"/>
              </a:rPr>
            </a:br>
            <a:r>
              <a:rPr lang="it-IT" b="0" i="0" dirty="0">
                <a:solidFill>
                  <a:srgbClr val="19191A"/>
                </a:solidFill>
                <a:effectLst/>
                <a:latin typeface="Titillium Web" panose="00000500000000000000" pitchFamily="2" charset="0"/>
              </a:rPr>
              <a:t>Settore Tecnologico </a:t>
            </a:r>
            <a:br>
              <a:rPr lang="it-IT" b="0" i="0" dirty="0">
                <a:solidFill>
                  <a:srgbClr val="19191A"/>
                </a:solidFill>
                <a:effectLst/>
                <a:latin typeface="Titillium Web" panose="00000500000000000000" pitchFamily="2" charset="0"/>
              </a:rPr>
            </a:br>
            <a:r>
              <a:rPr lang="it-IT" b="0" i="0" dirty="0">
                <a:solidFill>
                  <a:srgbClr val="19191A"/>
                </a:solidFill>
                <a:effectLst/>
                <a:latin typeface="Titillium Web" panose="00000500000000000000" pitchFamily="2" charset="0"/>
              </a:rPr>
              <a:t>“Enea Mattei” Sondrio</a:t>
            </a:r>
            <a:endParaRPr lang="it-IT" dirty="0">
              <a:latin typeface="Titillium Web" panose="00000500000000000000" pitchFamily="2" charset="0"/>
            </a:endParaRPr>
          </a:p>
        </p:txBody>
      </p:sp>
      <p:sp>
        <p:nvSpPr>
          <p:cNvPr id="3" name="Segnaposto contenuto 2">
            <a:extLst>
              <a:ext uri="{FF2B5EF4-FFF2-40B4-BE49-F238E27FC236}">
                <a16:creationId xmlns:a16="http://schemas.microsoft.com/office/drawing/2014/main" id="{88000DE1-915C-4694-ADDA-04C9903B71F6}"/>
              </a:ext>
            </a:extLst>
          </p:cNvPr>
          <p:cNvSpPr>
            <a:spLocks noGrp="1"/>
          </p:cNvSpPr>
          <p:nvPr>
            <p:ph idx="1"/>
          </p:nvPr>
        </p:nvSpPr>
        <p:spPr>
          <a:xfrm>
            <a:off x="295422" y="2891566"/>
            <a:ext cx="11574950" cy="3804655"/>
          </a:xfrm>
        </p:spPr>
        <p:txBody>
          <a:bodyPr>
            <a:normAutofit/>
          </a:bodyPr>
          <a:lstStyle/>
          <a:p>
            <a:pPr marL="0" indent="0" algn="just">
              <a:buNone/>
            </a:pPr>
            <a:r>
              <a:rPr lang="it-IT" sz="2400" b="0" i="0" dirty="0">
                <a:solidFill>
                  <a:srgbClr val="19191A"/>
                </a:solidFill>
                <a:effectLst/>
                <a:latin typeface="OpenSans"/>
              </a:rPr>
              <a:t>Nato con la sola specializzazione in Meccanica, oggi offre all’utenza quattro indirizzi di studio:</a:t>
            </a:r>
          </a:p>
          <a:p>
            <a:pPr algn="just">
              <a:buFont typeface="Arial" panose="020B0604020202020204" pitchFamily="34" charset="0"/>
              <a:buChar char="•"/>
            </a:pPr>
            <a:r>
              <a:rPr lang="it-IT" sz="2400" b="0" i="0" dirty="0">
                <a:solidFill>
                  <a:srgbClr val="C00000"/>
                </a:solidFill>
                <a:effectLst/>
                <a:latin typeface="OpenSans"/>
              </a:rPr>
              <a:t>Chimica, Materiali e Biotecnologie;</a:t>
            </a:r>
          </a:p>
          <a:p>
            <a:pPr algn="just">
              <a:buFont typeface="Arial" panose="020B0604020202020204" pitchFamily="34" charset="0"/>
              <a:buChar char="•"/>
            </a:pPr>
            <a:r>
              <a:rPr lang="it-IT" sz="2400" b="0" i="0" dirty="0">
                <a:solidFill>
                  <a:srgbClr val="C00000"/>
                </a:solidFill>
                <a:effectLst/>
                <a:latin typeface="OpenSans"/>
              </a:rPr>
              <a:t>Elettronica ed Elettrotecnica;</a:t>
            </a:r>
          </a:p>
          <a:p>
            <a:pPr algn="just">
              <a:buFont typeface="Arial" panose="020B0604020202020204" pitchFamily="34" charset="0"/>
              <a:buChar char="•"/>
            </a:pPr>
            <a:r>
              <a:rPr lang="it-IT" sz="2400" b="0" i="0" dirty="0">
                <a:solidFill>
                  <a:srgbClr val="C00000"/>
                </a:solidFill>
                <a:effectLst/>
                <a:latin typeface="OpenSans"/>
              </a:rPr>
              <a:t>Informatica e Telecomunicazioni;</a:t>
            </a:r>
          </a:p>
          <a:p>
            <a:pPr algn="just">
              <a:buFont typeface="Arial" panose="020B0604020202020204" pitchFamily="34" charset="0"/>
              <a:buChar char="•"/>
            </a:pPr>
            <a:r>
              <a:rPr lang="it-IT" sz="2400" b="0" i="0" dirty="0">
                <a:solidFill>
                  <a:srgbClr val="C00000"/>
                </a:solidFill>
                <a:effectLst/>
                <a:latin typeface="OpenSans"/>
              </a:rPr>
              <a:t>Meccanica, Meccatronica ed Energia.</a:t>
            </a:r>
          </a:p>
          <a:p>
            <a:pPr algn="just">
              <a:buFont typeface="Arial" panose="020B0604020202020204" pitchFamily="34" charset="0"/>
              <a:buChar char="•"/>
            </a:pPr>
            <a:endParaRPr lang="it-IT" b="0" i="0" dirty="0">
              <a:solidFill>
                <a:srgbClr val="19191A"/>
              </a:solidFill>
              <a:effectLst/>
              <a:latin typeface="OpenSans"/>
            </a:endParaRPr>
          </a:p>
          <a:p>
            <a:endParaRPr lang="it-IT" dirty="0"/>
          </a:p>
        </p:txBody>
      </p:sp>
      <p:pic>
        <p:nvPicPr>
          <p:cNvPr id="5" name="Immagine 4">
            <a:extLst>
              <a:ext uri="{FF2B5EF4-FFF2-40B4-BE49-F238E27FC236}">
                <a16:creationId xmlns:a16="http://schemas.microsoft.com/office/drawing/2014/main" id="{6529D202-0F7C-4C88-BBCC-35FE281B7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408" y="161780"/>
            <a:ext cx="5369169" cy="1983026"/>
          </a:xfrm>
          <a:prstGeom prst="rect">
            <a:avLst/>
          </a:prstGeom>
        </p:spPr>
      </p:pic>
    </p:spTree>
    <p:extLst>
      <p:ext uri="{BB962C8B-B14F-4D97-AF65-F5344CB8AC3E}">
        <p14:creationId xmlns:p14="http://schemas.microsoft.com/office/powerpoint/2010/main" val="284014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190A-661F-48A1-B75C-FD5E56048F40}"/>
              </a:ext>
            </a:extLst>
          </p:cNvPr>
          <p:cNvSpPr>
            <a:spLocks noGrp="1"/>
          </p:cNvSpPr>
          <p:nvPr>
            <p:ph type="title"/>
          </p:nvPr>
        </p:nvSpPr>
        <p:spPr>
          <a:xfrm>
            <a:off x="874643" y="734202"/>
            <a:ext cx="5190503" cy="1371600"/>
          </a:xfrm>
        </p:spPr>
        <p:txBody>
          <a:bodyPr>
            <a:normAutofit fontScale="90000"/>
          </a:bodyPr>
          <a:lstStyle/>
          <a:p>
            <a:r>
              <a:rPr lang="it-IT" dirty="0"/>
              <a:t>Istituto tecnico statale</a:t>
            </a:r>
          </a:p>
        </p:txBody>
      </p:sp>
      <p:sp>
        <p:nvSpPr>
          <p:cNvPr id="3" name="Segnaposto contenuto 2">
            <a:extLst>
              <a:ext uri="{FF2B5EF4-FFF2-40B4-BE49-F238E27FC236}">
                <a16:creationId xmlns:a16="http://schemas.microsoft.com/office/drawing/2014/main" id="{FEA7DBDC-AF09-46FF-AD42-0482322351C6}"/>
              </a:ext>
            </a:extLst>
          </p:cNvPr>
          <p:cNvSpPr>
            <a:spLocks noGrp="1"/>
          </p:cNvSpPr>
          <p:nvPr>
            <p:ph idx="1"/>
          </p:nvPr>
        </p:nvSpPr>
        <p:spPr>
          <a:xfrm>
            <a:off x="874643" y="2398642"/>
            <a:ext cx="10250557" cy="3636397"/>
          </a:xfrm>
        </p:spPr>
        <p:txBody>
          <a:bodyPr/>
          <a:lstStyle/>
          <a:p>
            <a:pPr marL="0" indent="0" algn="l">
              <a:buNone/>
            </a:pPr>
            <a:r>
              <a:rPr lang="it-IT" sz="2000" b="1" dirty="0">
                <a:latin typeface="OpenSans"/>
              </a:rPr>
              <a:t>L’ISTITUTO E’ SISTUATO A SONDRIO</a:t>
            </a:r>
          </a:p>
          <a:p>
            <a:pPr marL="0" indent="0" algn="l">
              <a:buNone/>
            </a:pPr>
            <a:r>
              <a:rPr lang="it-IT" sz="2000" b="1" dirty="0">
                <a:solidFill>
                  <a:srgbClr val="E74C3C"/>
                </a:solidFill>
                <a:latin typeface="OpenSans"/>
              </a:rPr>
              <a:t>Offerta formativa:</a:t>
            </a:r>
            <a:endParaRPr lang="it-IT" sz="2000" b="1" i="0" dirty="0">
              <a:solidFill>
                <a:srgbClr val="E74C3C"/>
              </a:solidFill>
              <a:effectLst/>
              <a:latin typeface="OpenSans"/>
            </a:endParaRPr>
          </a:p>
          <a:p>
            <a:pPr marL="0" indent="0" algn="l">
              <a:buNone/>
            </a:pPr>
            <a:endParaRPr lang="it-IT" b="0" i="0" dirty="0">
              <a:solidFill>
                <a:srgbClr val="19191A"/>
              </a:solidFill>
              <a:effectLst/>
              <a:latin typeface="OpenSans"/>
            </a:endParaRPr>
          </a:p>
          <a:p>
            <a:pPr marL="342900" lvl="0" indent="-342900">
              <a:buFont typeface="Garamond" panose="02020404030301010803" pitchFamily="18" charset="0"/>
              <a:buChar char="◦"/>
              <a:tabLst>
                <a:tab pos="457200" algn="l"/>
              </a:tabLst>
            </a:pPr>
            <a:r>
              <a:rPr lang="it-IT" sz="2400" b="1" dirty="0">
                <a:solidFill>
                  <a:srgbClr val="C00000"/>
                </a:solidFill>
                <a:latin typeface="OpenSans"/>
                <a:ea typeface="Times New Roman" panose="02020603050405020304" pitchFamily="18" charset="0"/>
                <a:cs typeface="Times New Roman" panose="02020603050405020304" pitchFamily="18" charset="0"/>
              </a:rPr>
              <a:t>A</a:t>
            </a:r>
            <a:r>
              <a:rPr lang="it-IT" sz="2400" b="1" kern="1200" dirty="0">
                <a:solidFill>
                  <a:srgbClr val="C00000"/>
                </a:solidFill>
                <a:effectLst/>
                <a:latin typeface="OpenSans"/>
                <a:ea typeface="Times New Roman" panose="02020603050405020304" pitchFamily="18" charset="0"/>
                <a:cs typeface="Times New Roman" panose="02020603050405020304" pitchFamily="18" charset="0"/>
              </a:rPr>
              <a:t>mministrazione, finanza e marketing (AFM)</a:t>
            </a:r>
            <a:endParaRPr lang="it-IT" sz="24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400" b="1" dirty="0">
                <a:solidFill>
                  <a:srgbClr val="C00000"/>
                </a:solidFill>
                <a:latin typeface="OpenSans"/>
                <a:ea typeface="Times New Roman" panose="02020603050405020304" pitchFamily="18" charset="0"/>
                <a:cs typeface="Times New Roman" panose="02020603050405020304" pitchFamily="18" charset="0"/>
              </a:rPr>
              <a:t>T</a:t>
            </a:r>
            <a:r>
              <a:rPr lang="it-IT" sz="2400" b="1" kern="1200" dirty="0">
                <a:solidFill>
                  <a:srgbClr val="C00000"/>
                </a:solidFill>
                <a:effectLst/>
                <a:latin typeface="OpenSans"/>
                <a:ea typeface="Times New Roman" panose="02020603050405020304" pitchFamily="18" charset="0"/>
                <a:cs typeface="Times New Roman" panose="02020603050405020304" pitchFamily="18" charset="0"/>
              </a:rPr>
              <a:t>urismo</a:t>
            </a:r>
            <a:endParaRPr lang="it-IT" sz="24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400" b="1" dirty="0">
                <a:solidFill>
                  <a:srgbClr val="C00000"/>
                </a:solidFill>
                <a:latin typeface="OpenSans"/>
                <a:ea typeface="Times New Roman" panose="02020603050405020304" pitchFamily="18" charset="0"/>
                <a:cs typeface="Times New Roman" panose="02020603050405020304" pitchFamily="18" charset="0"/>
              </a:rPr>
              <a:t>C</a:t>
            </a:r>
            <a:r>
              <a:rPr lang="it-IT" sz="2400" b="1" kern="1200" dirty="0">
                <a:solidFill>
                  <a:srgbClr val="C00000"/>
                </a:solidFill>
                <a:effectLst/>
                <a:latin typeface="OpenSans"/>
                <a:ea typeface="Times New Roman" panose="02020603050405020304" pitchFamily="18" charset="0"/>
                <a:cs typeface="Times New Roman" panose="02020603050405020304" pitchFamily="18" charset="0"/>
              </a:rPr>
              <a:t>ostruzioni, ambiente e territorio (CAT)</a:t>
            </a:r>
            <a:endParaRPr lang="it-IT" sz="2400" dirty="0">
              <a:effectLst/>
              <a:latin typeface="Times New Roman" panose="02020603050405020304" pitchFamily="18" charset="0"/>
              <a:ea typeface="Times New Roman" panose="02020603050405020304" pitchFamily="18" charset="0"/>
            </a:endParaRPr>
          </a:p>
          <a:p>
            <a:pPr marL="342900" lvl="0" indent="-342900">
              <a:buFont typeface="Garamond" panose="02020404030301010803" pitchFamily="18" charset="0"/>
              <a:buChar char="◦"/>
              <a:tabLst>
                <a:tab pos="457200" algn="l"/>
              </a:tabLst>
            </a:pPr>
            <a:r>
              <a:rPr lang="it-IT" sz="2400" b="1" dirty="0">
                <a:solidFill>
                  <a:srgbClr val="C00000"/>
                </a:solidFill>
                <a:latin typeface="OpenSans"/>
                <a:ea typeface="Times New Roman" panose="02020603050405020304" pitchFamily="18" charset="0"/>
                <a:cs typeface="Times New Roman" panose="02020603050405020304" pitchFamily="18" charset="0"/>
              </a:rPr>
              <a:t>G</a:t>
            </a:r>
            <a:r>
              <a:rPr lang="it-IT" sz="2400" b="1" kern="1200" dirty="0">
                <a:solidFill>
                  <a:srgbClr val="C00000"/>
                </a:solidFill>
                <a:effectLst/>
                <a:latin typeface="OpenSans"/>
                <a:ea typeface="Times New Roman" panose="02020603050405020304" pitchFamily="18" charset="0"/>
                <a:cs typeface="Times New Roman" panose="02020603050405020304" pitchFamily="18" charset="0"/>
              </a:rPr>
              <a:t>rafica e comunicazione</a:t>
            </a:r>
            <a:endParaRPr lang="it-IT" sz="2400" dirty="0">
              <a:effectLst/>
              <a:latin typeface="Times New Roman" panose="02020603050405020304" pitchFamily="18" charset="0"/>
              <a:ea typeface="Times New Roman" panose="02020603050405020304" pitchFamily="18" charset="0"/>
            </a:endParaRPr>
          </a:p>
          <a:p>
            <a:endParaRPr lang="it-IT" dirty="0">
              <a:solidFill>
                <a:srgbClr val="FFC000"/>
              </a:solidFill>
            </a:endParaRPr>
          </a:p>
        </p:txBody>
      </p:sp>
      <p:pic>
        <p:nvPicPr>
          <p:cNvPr id="5" name="Immagine 4">
            <a:extLst>
              <a:ext uri="{FF2B5EF4-FFF2-40B4-BE49-F238E27FC236}">
                <a16:creationId xmlns:a16="http://schemas.microsoft.com/office/drawing/2014/main" id="{487A397C-9154-4F09-8C48-9C5A0BAC3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528" y="686560"/>
            <a:ext cx="6276975" cy="1466850"/>
          </a:xfrm>
          <a:prstGeom prst="rect">
            <a:avLst/>
          </a:prstGeom>
        </p:spPr>
      </p:pic>
    </p:spTree>
    <p:extLst>
      <p:ext uri="{BB962C8B-B14F-4D97-AF65-F5344CB8AC3E}">
        <p14:creationId xmlns:p14="http://schemas.microsoft.com/office/powerpoint/2010/main" val="86673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83074-B8DC-490F-931E-965DE0E7707F}"/>
              </a:ext>
            </a:extLst>
          </p:cNvPr>
          <p:cNvSpPr>
            <a:spLocks noGrp="1"/>
          </p:cNvSpPr>
          <p:nvPr>
            <p:ph type="title"/>
          </p:nvPr>
        </p:nvSpPr>
        <p:spPr>
          <a:xfrm>
            <a:off x="456234" y="363428"/>
            <a:ext cx="6422867" cy="1280890"/>
          </a:xfrm>
        </p:spPr>
        <p:txBody>
          <a:bodyPr>
            <a:normAutofit fontScale="90000"/>
          </a:bodyPr>
          <a:lstStyle/>
          <a:p>
            <a:r>
              <a:rPr lang="it-IT" dirty="0"/>
              <a:t>Convitto nazionale «G. Piazzi» Sondrio</a:t>
            </a:r>
          </a:p>
        </p:txBody>
      </p:sp>
      <p:sp>
        <p:nvSpPr>
          <p:cNvPr id="3" name="Segnaposto contenuto 2">
            <a:extLst>
              <a:ext uri="{FF2B5EF4-FFF2-40B4-BE49-F238E27FC236}">
                <a16:creationId xmlns:a16="http://schemas.microsoft.com/office/drawing/2014/main" id="{2511A005-E8FC-404E-92D5-15793EE22E6E}"/>
              </a:ext>
            </a:extLst>
          </p:cNvPr>
          <p:cNvSpPr>
            <a:spLocks noGrp="1"/>
          </p:cNvSpPr>
          <p:nvPr>
            <p:ph idx="1"/>
          </p:nvPr>
        </p:nvSpPr>
        <p:spPr>
          <a:xfrm>
            <a:off x="456235" y="1659988"/>
            <a:ext cx="11113477" cy="4586066"/>
          </a:xfrm>
        </p:spPr>
        <p:txBody>
          <a:bodyPr>
            <a:noAutofit/>
          </a:bodyPr>
          <a:lstStyle/>
          <a:p>
            <a:pPr marL="0" indent="0">
              <a:buNone/>
            </a:pPr>
            <a:r>
              <a:rPr lang="it-IT" b="0" i="0" dirty="0">
                <a:solidFill>
                  <a:srgbClr val="FF0000"/>
                </a:solidFill>
                <a:effectLst/>
                <a:latin typeface="Titillium Web" panose="00000500000000000000" pitchFamily="2" charset="0"/>
              </a:rPr>
              <a:t>L’Istituto Tecnico-Agrario </a:t>
            </a:r>
            <a:r>
              <a:rPr lang="it-IT" b="0" i="0" dirty="0">
                <a:solidFill>
                  <a:srgbClr val="222222"/>
                </a:solidFill>
                <a:effectLst/>
                <a:latin typeface="Titillium Web" panose="00000500000000000000" pitchFamily="2" charset="0"/>
              </a:rPr>
              <a:t>è stato avviato con l’obiettivo di offrire una opportunità ai giovani interessati ad acquisire una formazione di base per la gestione del territorio montano, la coltivazione dei terreni, la manutenzione dei boschi e l’allevamento.</a:t>
            </a:r>
          </a:p>
          <a:p>
            <a:pPr marL="0" indent="0">
              <a:buNone/>
            </a:pPr>
            <a:r>
              <a:rPr lang="it-IT" b="0" i="0" dirty="0">
                <a:solidFill>
                  <a:srgbClr val="222222"/>
                </a:solidFill>
                <a:effectLst/>
                <a:latin typeface="Titillium Web" panose="00000500000000000000" pitchFamily="2" charset="0"/>
              </a:rPr>
              <a:t>INDIRIZZI PRESENTI: </a:t>
            </a:r>
          </a:p>
          <a:p>
            <a:pPr algn="l">
              <a:buFont typeface="Arial" panose="020B0604020202020204" pitchFamily="34" charset="0"/>
              <a:buChar char="•"/>
            </a:pPr>
            <a:r>
              <a:rPr lang="it-IT" i="0" u="sng" dirty="0">
                <a:solidFill>
                  <a:srgbClr val="C00000"/>
                </a:solidFill>
                <a:effectLst/>
                <a:latin typeface="Titillium Web" panose="00000500000000000000" pitchFamily="2" charset="0"/>
              </a:rPr>
              <a:t>IT Agraria, agroalimentare e agroindustria</a:t>
            </a:r>
            <a:r>
              <a:rPr lang="it-IT" u="sng" dirty="0">
                <a:solidFill>
                  <a:srgbClr val="C00000"/>
                </a:solidFill>
                <a:latin typeface="Titillium Web" panose="00000500000000000000" pitchFamily="2" charset="0"/>
              </a:rPr>
              <a:t> </a:t>
            </a:r>
            <a:r>
              <a:rPr lang="it-IT" u="sng" dirty="0">
                <a:solidFill>
                  <a:srgbClr val="222222"/>
                </a:solidFill>
                <a:latin typeface="Titillium Web" panose="00000500000000000000" pitchFamily="2" charset="0"/>
              </a:rPr>
              <a:t>: </a:t>
            </a:r>
            <a:r>
              <a:rPr lang="it-IT" b="0" i="0" dirty="0">
                <a:solidFill>
                  <a:srgbClr val="222222"/>
                </a:solidFill>
                <a:effectLst/>
                <a:latin typeface="Titillium Web" panose="00000500000000000000" pitchFamily="2" charset="0"/>
              </a:rPr>
              <a:t>ARTICOLAZIONE GESTIONE DELL’AMBIENTE E DEL TERRITORIO, ARTICOLAZIONE PRODUZIONI E TRASFORMAZIONI, ARTICOLAZIONE VITICOLTURA ED ENOLOGIA</a:t>
            </a:r>
          </a:p>
          <a:p>
            <a:pPr marL="0" indent="0">
              <a:buNone/>
            </a:pPr>
            <a:endParaRPr lang="it-IT" dirty="0">
              <a:solidFill>
                <a:srgbClr val="222222"/>
              </a:solidFill>
              <a:latin typeface="Titillium Web" panose="00000500000000000000" pitchFamily="2" charset="0"/>
            </a:endParaRPr>
          </a:p>
          <a:p>
            <a:pPr marL="0" indent="0">
              <a:buNone/>
            </a:pPr>
            <a:r>
              <a:rPr lang="it-IT" b="0" i="0" dirty="0">
                <a:solidFill>
                  <a:srgbClr val="FF0000"/>
                </a:solidFill>
                <a:effectLst/>
                <a:latin typeface="Titillium Web" panose="00000500000000000000" pitchFamily="2" charset="0"/>
              </a:rPr>
              <a:t>L’Istituto Professionale Statale “Besta – Fossati</a:t>
            </a:r>
            <a:r>
              <a:rPr lang="it-IT" b="0" i="0" dirty="0">
                <a:solidFill>
                  <a:srgbClr val="222222"/>
                </a:solidFill>
                <a:effectLst/>
                <a:latin typeface="Titillium Web" panose="00000500000000000000" pitchFamily="2" charset="0"/>
              </a:rPr>
              <a:t>” di Sondrio, incardinato nel sistema dell’Istruzione Professionale, associa la sezione ad indirizzo aziendale “F. Besta” e la sezione per l’industria e l’artigianato IPSIA “F. Fossati</a:t>
            </a:r>
          </a:p>
          <a:p>
            <a:pPr marL="0" indent="0">
              <a:buNone/>
            </a:pPr>
            <a:r>
              <a:rPr lang="it-IT" b="0" i="0" dirty="0">
                <a:solidFill>
                  <a:srgbClr val="222222"/>
                </a:solidFill>
                <a:effectLst/>
                <a:latin typeface="Titillium Web" panose="00000500000000000000" pitchFamily="2" charset="0"/>
              </a:rPr>
              <a:t>INDIRIZZI PRESENTI: </a:t>
            </a:r>
            <a:endParaRPr lang="it-IT" b="0" i="0" dirty="0">
              <a:solidFill>
                <a:srgbClr val="C00000"/>
              </a:solidFill>
              <a:effectLst/>
              <a:latin typeface="Titillium Web" panose="00000500000000000000" pitchFamily="2" charset="0"/>
            </a:endParaRPr>
          </a:p>
          <a:p>
            <a:r>
              <a:rPr lang="it-IT" b="0" i="0" dirty="0">
                <a:solidFill>
                  <a:srgbClr val="C00000"/>
                </a:solidFill>
                <a:effectLst/>
                <a:latin typeface="Titillium Web" panose="00000500000000000000" pitchFamily="2" charset="0"/>
              </a:rPr>
              <a:t>SERVIZI COMMERCIALI</a:t>
            </a:r>
          </a:p>
          <a:p>
            <a:r>
              <a:rPr lang="it-IT" dirty="0">
                <a:solidFill>
                  <a:srgbClr val="C00000"/>
                </a:solidFill>
                <a:latin typeface="Titillium Web" panose="00000500000000000000" pitchFamily="2" charset="0"/>
              </a:rPr>
              <a:t>MANUTENZIONE E ASSISTENZA TECNICA</a:t>
            </a:r>
          </a:p>
          <a:p>
            <a:r>
              <a:rPr lang="it-IT" b="0" i="0" dirty="0">
                <a:solidFill>
                  <a:srgbClr val="C00000"/>
                </a:solidFill>
                <a:effectLst/>
                <a:latin typeface="Titillium Web" panose="00000500000000000000" pitchFamily="2" charset="0"/>
              </a:rPr>
              <a:t>OPERATORE ELETTRICO (tre anni)</a:t>
            </a:r>
          </a:p>
        </p:txBody>
      </p:sp>
      <p:pic>
        <p:nvPicPr>
          <p:cNvPr id="5" name="Immagine 4">
            <a:extLst>
              <a:ext uri="{FF2B5EF4-FFF2-40B4-BE49-F238E27FC236}">
                <a16:creationId xmlns:a16="http://schemas.microsoft.com/office/drawing/2014/main" id="{88B6062D-2DB2-4D0A-A7C9-CBC9EF306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576" y="363428"/>
            <a:ext cx="4862734" cy="1191847"/>
          </a:xfrm>
          <a:prstGeom prst="rect">
            <a:avLst/>
          </a:prstGeom>
        </p:spPr>
      </p:pic>
    </p:spTree>
    <p:extLst>
      <p:ext uri="{BB962C8B-B14F-4D97-AF65-F5344CB8AC3E}">
        <p14:creationId xmlns:p14="http://schemas.microsoft.com/office/powerpoint/2010/main" val="2020907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TM03457510[[fn=Sapone]]</Template>
  <TotalTime>598</TotalTime>
  <Words>1569</Words>
  <Application>Microsoft Office PowerPoint</Application>
  <PresentationFormat>Widescreen</PresentationFormat>
  <Paragraphs>177</Paragraphs>
  <Slides>21</Slides>
  <Notes>1</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21</vt:i4>
      </vt:variant>
    </vt:vector>
  </HeadingPairs>
  <TitlesOfParts>
    <vt:vector size="36" baseType="lpstr">
      <vt:lpstr>-apple-system</vt:lpstr>
      <vt:lpstr>Arial</vt:lpstr>
      <vt:lpstr>Calibri</vt:lpstr>
      <vt:lpstr>Century Gothic</vt:lpstr>
      <vt:lpstr>Garamond</vt:lpstr>
      <vt:lpstr>Helvetica</vt:lpstr>
      <vt:lpstr>Karla</vt:lpstr>
      <vt:lpstr>Lato</vt:lpstr>
      <vt:lpstr>Lucida Grande</vt:lpstr>
      <vt:lpstr>Montserrat</vt:lpstr>
      <vt:lpstr>OpenSans</vt:lpstr>
      <vt:lpstr>Oswald</vt:lpstr>
      <vt:lpstr>Times New Roman</vt:lpstr>
      <vt:lpstr>Titillium Web</vt:lpstr>
      <vt:lpstr>Sapone</vt:lpstr>
      <vt:lpstr>I.C. " LUIGI CREDARO "  LIVIGNO Orientamento 2021/2022</vt:lpstr>
      <vt:lpstr>Mappa Istituti Superiori Sondrio e provincia</vt:lpstr>
      <vt:lpstr>ISTITUTO DI ISTRUZIONE SUPERIORE "Alberti" di BORMIO</vt:lpstr>
      <vt:lpstr>Pfp Valtellina- Sondalo e Sondrio </vt:lpstr>
      <vt:lpstr>ISTITUTO DI ISTRUZIONE SUPERIORE  "B. Pinchetti" di TIRANO</vt:lpstr>
      <vt:lpstr>LICEO SCIENTIFICO  "Carlo Donegani " Sondrio</vt:lpstr>
      <vt:lpstr>Istituto Tecnico Settore Tecnologico  “Enea Mattei” Sondrio</vt:lpstr>
      <vt:lpstr>Istituto tecnico statale</vt:lpstr>
      <vt:lpstr>Convitto nazionale «G. Piazzi» Sondrio</vt:lpstr>
      <vt:lpstr>Convitto Salesiani  "Don Bosco" Sondrio</vt:lpstr>
      <vt:lpstr>Istituto Superiore  "P. Saraceno- G.P. Romegialli " Morbegno</vt:lpstr>
      <vt:lpstr>Istituto di Istruzione Superiore  "Leonardo da Vinci" Chiavenna</vt:lpstr>
      <vt:lpstr>Istituto professionale  "Crotto Caurga"- Chiavenna</vt:lpstr>
      <vt:lpstr>ISTITUTI NELLA PROVINCIA AUTONOMA  DI BOLZANO - ALTO ADIGE</vt:lpstr>
      <vt:lpstr>Scuola Professionale Provinciale  per il commercio, turismo e servizi "Luigi Einaudi" Bolzano</vt:lpstr>
      <vt:lpstr>Istituto di Istruzione Superiore  "Galileo Galilei" - Bolzano</vt:lpstr>
      <vt:lpstr>Liceo Pascoli- Bolzano</vt:lpstr>
      <vt:lpstr>-Bolzano</vt:lpstr>
      <vt:lpstr>Rainerum Salesiani "Don Bosco"</vt:lpstr>
      <vt:lpstr>Scuola professionale alberghiera "Cesare Ritz " - Merano</vt:lpstr>
      <vt:lpstr>                                   - Merano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Orientamento</dc:title>
  <dc:creator>Laura Cretazzo</dc:creator>
  <cp:lastModifiedBy>Laura Cretazzo</cp:lastModifiedBy>
  <cp:revision>41</cp:revision>
  <dcterms:created xsi:type="dcterms:W3CDTF">2021-09-29T14:36:55Z</dcterms:created>
  <dcterms:modified xsi:type="dcterms:W3CDTF">2021-11-22T05:13:23Z</dcterms:modified>
</cp:coreProperties>
</file>